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Montserrat"/>
      <p:regular r:id="rId22"/>
      <p:bold r:id="rId23"/>
      <p:italic r:id="rId24"/>
      <p:boldItalic r:id="rId25"/>
    </p:embeddedFont>
    <p:embeddedFont>
      <p:font typeface="Open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regular.fntdata"/><Relationship Id="rId21" Type="http://schemas.openxmlformats.org/officeDocument/2006/relationships/slide" Target="slides/slide16.xml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OpenSans-italic.fntdata"/><Relationship Id="rId27" Type="http://schemas.openxmlformats.org/officeDocument/2006/relationships/font" Target="fonts/Open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5c673bbd3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5c673bbd3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a7ed8f77b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a7ed8f77b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5141ab83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55141ab83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8a49af351d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8a49af351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8a49af351d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8a49af351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5d397ab1e2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5d397ab1e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b72736295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b72736295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5d397ab1e2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5d397ab1e2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5c673bbd3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5c673bbd3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5d397ab1e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5d397ab1e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a7ed8f77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a7ed8f77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8a49af351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8a49af351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Killian (key)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8a49af351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8a49af351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Killian (key)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5186f6925d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5186f6925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8a49af351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8a49af351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8a49af351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8a49af351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23.png"/><Relationship Id="rId5" Type="http://schemas.openxmlformats.org/officeDocument/2006/relationships/image" Target="../media/image8.png"/><Relationship Id="rId6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29.png"/><Relationship Id="rId5" Type="http://schemas.openxmlformats.org/officeDocument/2006/relationships/image" Target="../media/image20.png"/><Relationship Id="rId6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0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hyperlink" Target="https://cdn.discordapp.com/attachments/1021757179855896648/1161276999764033578/output.png?ex=6537b67c&amp;is=6525417c&amp;hm=2044fe002a755ef10c8c0a597362259c6d8bd7a928677ad61f04191de9f98d45&amp;" TargetMode="External"/><Relationship Id="rId5" Type="http://schemas.openxmlformats.org/officeDocument/2006/relationships/hyperlink" Target="https://cdn.discordapp.com/attachments/1021757179855896648/1161276999764033578/output.png?ex=6537b67c&amp;is=6525417c&amp;hm=2044fe002a755ef10c8c0a597362259c6d8bd7a928677ad61f04191de9f98d45&amp;" TargetMode="External"/><Relationship Id="rId6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950" y="2438400"/>
            <a:ext cx="5581650" cy="27051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2350" y="470025"/>
            <a:ext cx="5581650" cy="27051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grpSp>
        <p:nvGrpSpPr>
          <p:cNvPr id="56" name="Google Shape;56;p13"/>
          <p:cNvGrpSpPr/>
          <p:nvPr/>
        </p:nvGrpSpPr>
        <p:grpSpPr>
          <a:xfrm>
            <a:off x="1431450" y="1834200"/>
            <a:ext cx="6281100" cy="1475100"/>
            <a:chOff x="1423625" y="3241300"/>
            <a:chExt cx="6281100" cy="1475100"/>
          </a:xfrm>
        </p:grpSpPr>
        <p:sp>
          <p:nvSpPr>
            <p:cNvPr id="57" name="Google Shape;57;p13"/>
            <p:cNvSpPr/>
            <p:nvPr/>
          </p:nvSpPr>
          <p:spPr>
            <a:xfrm>
              <a:off x="1423625" y="3241300"/>
              <a:ext cx="6281100" cy="1475100"/>
            </a:xfrm>
            <a:prstGeom prst="rect">
              <a:avLst/>
            </a:prstGeom>
            <a:solidFill>
              <a:srgbClr val="13181B">
                <a:alpha val="60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 txBox="1"/>
            <p:nvPr/>
          </p:nvSpPr>
          <p:spPr>
            <a:xfrm>
              <a:off x="1671275" y="3563200"/>
              <a:ext cx="57858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4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MSC PROJECT</a:t>
              </a:r>
              <a:endParaRPr b="1" sz="4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59" name="Google Shape;59;p13"/>
          <p:cNvSpPr txBox="1"/>
          <p:nvPr/>
        </p:nvSpPr>
        <p:spPr>
          <a:xfrm>
            <a:off x="6144000" y="4189200"/>
            <a:ext cx="3000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Antonin WINTERSTEIN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Killian MAXEL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Teacher:</a:t>
            </a:r>
            <a:r>
              <a:rPr lang="f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Mr. Philippe CANALDA</a:t>
            </a: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150" y="88225"/>
            <a:ext cx="1491826" cy="69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8900" y="833438"/>
            <a:ext cx="3886200" cy="3476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Google Shape;206;p22"/>
          <p:cNvGrpSpPr/>
          <p:nvPr/>
        </p:nvGrpSpPr>
        <p:grpSpPr>
          <a:xfrm>
            <a:off x="1431450" y="1834200"/>
            <a:ext cx="6281100" cy="1475100"/>
            <a:chOff x="1423625" y="3241300"/>
            <a:chExt cx="6281100" cy="1475100"/>
          </a:xfrm>
        </p:grpSpPr>
        <p:sp>
          <p:nvSpPr>
            <p:cNvPr id="207" name="Google Shape;207;p22"/>
            <p:cNvSpPr/>
            <p:nvPr/>
          </p:nvSpPr>
          <p:spPr>
            <a:xfrm>
              <a:off x="1423625" y="3241300"/>
              <a:ext cx="6281100" cy="1475100"/>
            </a:xfrm>
            <a:prstGeom prst="rect">
              <a:avLst/>
            </a:prstGeom>
            <a:solidFill>
              <a:srgbClr val="13181B">
                <a:alpha val="60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2"/>
            <p:cNvSpPr txBox="1"/>
            <p:nvPr/>
          </p:nvSpPr>
          <p:spPr>
            <a:xfrm>
              <a:off x="1671275" y="3563200"/>
              <a:ext cx="57858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4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IMPLEMENTATION</a:t>
              </a:r>
              <a:endParaRPr b="1" sz="4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/>
          <p:nvPr/>
        </p:nvSpPr>
        <p:spPr>
          <a:xfrm>
            <a:off x="311363" y="228600"/>
            <a:ext cx="3745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latin typeface="Montserrat"/>
                <a:ea typeface="Montserrat"/>
                <a:cs typeface="Montserrat"/>
                <a:sym typeface="Montserrat"/>
              </a:rPr>
              <a:t>INTERFACE</a:t>
            </a:r>
            <a:endParaRPr b="1" sz="17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4" name="Google Shape;214;p23"/>
          <p:cNvCxnSpPr/>
          <p:nvPr/>
        </p:nvCxnSpPr>
        <p:spPr>
          <a:xfrm>
            <a:off x="378137" y="669980"/>
            <a:ext cx="1312800" cy="0"/>
          </a:xfrm>
          <a:prstGeom prst="straightConnector1">
            <a:avLst/>
          </a:prstGeom>
          <a:noFill/>
          <a:ln cap="flat" cmpd="sng" w="38100">
            <a:solidFill>
              <a:srgbClr val="EDB85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15" name="Google Shape;215;p23"/>
          <p:cNvGrpSpPr/>
          <p:nvPr/>
        </p:nvGrpSpPr>
        <p:grpSpPr>
          <a:xfrm>
            <a:off x="8623270" y="171450"/>
            <a:ext cx="268200" cy="4979100"/>
            <a:chOff x="11497693" y="228600"/>
            <a:chExt cx="357600" cy="6638800"/>
          </a:xfrm>
        </p:grpSpPr>
        <p:cxnSp>
          <p:nvCxnSpPr>
            <p:cNvPr id="216" name="Google Shape;216;p23"/>
            <p:cNvCxnSpPr/>
            <p:nvPr/>
          </p:nvCxnSpPr>
          <p:spPr>
            <a:xfrm rot="10800000">
              <a:off x="11609690" y="4223800"/>
              <a:ext cx="0" cy="2643600"/>
            </a:xfrm>
            <a:prstGeom prst="straightConnector1">
              <a:avLst/>
            </a:prstGeom>
            <a:noFill/>
            <a:ln cap="flat" cmpd="sng" w="38100">
              <a:solidFill>
                <a:srgbClr val="EDB85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7" name="Google Shape;217;p23"/>
            <p:cNvSpPr txBox="1"/>
            <p:nvPr/>
          </p:nvSpPr>
          <p:spPr>
            <a:xfrm rot="5400000">
              <a:off x="9696193" y="2030100"/>
              <a:ext cx="3960600" cy="35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lang="fr">
                  <a:solidFill>
                    <a:srgbClr val="EDB85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RESULT</a:t>
              </a:r>
              <a:endParaRPr b="1">
                <a:solidFill>
                  <a:srgbClr val="EDB85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>
                <a:solidFill>
                  <a:srgbClr val="EDB85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218" name="Google Shape;2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25" y="4748250"/>
            <a:ext cx="1078095" cy="296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" name="Google Shape;219;p23"/>
          <p:cNvGrpSpPr/>
          <p:nvPr/>
        </p:nvGrpSpPr>
        <p:grpSpPr>
          <a:xfrm>
            <a:off x="8602845" y="4748252"/>
            <a:ext cx="623027" cy="449037"/>
            <a:chOff x="8638123" y="4762363"/>
            <a:chExt cx="623027" cy="449037"/>
          </a:xfrm>
        </p:grpSpPr>
        <p:sp>
          <p:nvSpPr>
            <p:cNvPr id="220" name="Google Shape;220;p23"/>
            <p:cNvSpPr txBox="1"/>
            <p:nvPr/>
          </p:nvSpPr>
          <p:spPr>
            <a:xfrm>
              <a:off x="8638123" y="4762363"/>
              <a:ext cx="486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fld id="{00000000-1234-1234-1234-123412341234}" type="slidenum">
                <a:rPr b="1" i="0" lang="fr" sz="11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‹#›</a:t>
              </a:fld>
              <a:endParaRPr b="1" i="0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221" name="Google Shape;221;p23"/>
            <p:cNvCxnSpPr/>
            <p:nvPr/>
          </p:nvCxnSpPr>
          <p:spPr>
            <a:xfrm flipH="1" rot="10800000">
              <a:off x="8928600" y="4875200"/>
              <a:ext cx="56700" cy="205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2" name="Google Shape;222;p23"/>
            <p:cNvSpPr txBox="1"/>
            <p:nvPr/>
          </p:nvSpPr>
          <p:spPr>
            <a:xfrm>
              <a:off x="8886150" y="4857400"/>
              <a:ext cx="375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fr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15</a:t>
              </a:r>
              <a:endParaRPr/>
            </a:p>
          </p:txBody>
        </p:sp>
      </p:grpSp>
      <p:sp>
        <p:nvSpPr>
          <p:cNvPr id="223" name="Google Shape;223;p23"/>
          <p:cNvSpPr txBox="1"/>
          <p:nvPr/>
        </p:nvSpPr>
        <p:spPr>
          <a:xfrm>
            <a:off x="38" y="4826006"/>
            <a:ext cx="91440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Antonin Winterstein - Killian Maxel </a:t>
            </a:r>
            <a:r>
              <a:rPr b="0" i="0" lang="fr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| </a:t>
            </a:r>
            <a:r>
              <a:rPr lang="fr" sz="1000">
                <a:latin typeface="Open Sans"/>
                <a:ea typeface="Open Sans"/>
                <a:cs typeface="Open Sans"/>
                <a:sym typeface="Open Sans"/>
              </a:rPr>
              <a:t>MSC </a:t>
            </a:r>
            <a:r>
              <a:rPr lang="fr" sz="1000">
                <a:latin typeface="Open Sans"/>
                <a:ea typeface="Open Sans"/>
                <a:cs typeface="Open Sans"/>
                <a:sym typeface="Open Sans"/>
              </a:rPr>
              <a:t>project</a:t>
            </a:r>
            <a:r>
              <a:rPr lang="fr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| </a:t>
            </a:r>
            <a:r>
              <a:rPr lang="fr" sz="1000">
                <a:latin typeface="Open Sans"/>
                <a:ea typeface="Open Sans"/>
                <a:cs typeface="Open Sans"/>
                <a:sym typeface="Open Sans"/>
              </a:rPr>
              <a:t>Master IoT</a:t>
            </a:r>
            <a:r>
              <a:rPr lang="fr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fr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202</a:t>
            </a:r>
            <a:r>
              <a:rPr lang="fr" sz="1000"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b="0" i="0" lang="fr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-202</a:t>
            </a:r>
            <a:r>
              <a:rPr lang="fr" sz="1000"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4" name="Google Shape;22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0908" y="767588"/>
            <a:ext cx="6842185" cy="396080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"/>
          <p:cNvSpPr txBox="1"/>
          <p:nvPr/>
        </p:nvSpPr>
        <p:spPr>
          <a:xfrm>
            <a:off x="311363" y="228600"/>
            <a:ext cx="3745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latin typeface="Montserrat"/>
                <a:ea typeface="Montserrat"/>
                <a:cs typeface="Montserrat"/>
                <a:sym typeface="Montserrat"/>
              </a:rPr>
              <a:t>GENERATED ROUTES</a:t>
            </a:r>
            <a:endParaRPr b="1" sz="17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0" name="Google Shape;230;p24"/>
          <p:cNvCxnSpPr/>
          <p:nvPr/>
        </p:nvCxnSpPr>
        <p:spPr>
          <a:xfrm>
            <a:off x="378137" y="669980"/>
            <a:ext cx="1312800" cy="0"/>
          </a:xfrm>
          <a:prstGeom prst="straightConnector1">
            <a:avLst/>
          </a:prstGeom>
          <a:noFill/>
          <a:ln cap="flat" cmpd="sng" w="38100">
            <a:solidFill>
              <a:srgbClr val="EDB85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31" name="Google Shape;231;p24"/>
          <p:cNvGrpSpPr/>
          <p:nvPr/>
        </p:nvGrpSpPr>
        <p:grpSpPr>
          <a:xfrm>
            <a:off x="8623270" y="171450"/>
            <a:ext cx="268200" cy="4979100"/>
            <a:chOff x="11497693" y="228600"/>
            <a:chExt cx="357600" cy="6638800"/>
          </a:xfrm>
        </p:grpSpPr>
        <p:cxnSp>
          <p:nvCxnSpPr>
            <p:cNvPr id="232" name="Google Shape;232;p24"/>
            <p:cNvCxnSpPr/>
            <p:nvPr/>
          </p:nvCxnSpPr>
          <p:spPr>
            <a:xfrm rot="10800000">
              <a:off x="11609690" y="4223800"/>
              <a:ext cx="0" cy="2643600"/>
            </a:xfrm>
            <a:prstGeom prst="straightConnector1">
              <a:avLst/>
            </a:prstGeom>
            <a:noFill/>
            <a:ln cap="flat" cmpd="sng" w="38100">
              <a:solidFill>
                <a:srgbClr val="EDB85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3" name="Google Shape;233;p24"/>
            <p:cNvSpPr txBox="1"/>
            <p:nvPr/>
          </p:nvSpPr>
          <p:spPr>
            <a:xfrm rot="5400000">
              <a:off x="9696193" y="2030100"/>
              <a:ext cx="3960600" cy="35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lang="fr">
                  <a:solidFill>
                    <a:srgbClr val="EDB85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RESULT</a:t>
              </a:r>
              <a:endParaRPr b="1">
                <a:solidFill>
                  <a:srgbClr val="EDB85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>
                <a:solidFill>
                  <a:srgbClr val="EDB85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234" name="Google Shape;2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25" y="4748250"/>
            <a:ext cx="1078095" cy="296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24"/>
          <p:cNvGrpSpPr/>
          <p:nvPr/>
        </p:nvGrpSpPr>
        <p:grpSpPr>
          <a:xfrm>
            <a:off x="8602845" y="4748252"/>
            <a:ext cx="623027" cy="449037"/>
            <a:chOff x="8638123" y="4762363"/>
            <a:chExt cx="623027" cy="449037"/>
          </a:xfrm>
        </p:grpSpPr>
        <p:sp>
          <p:nvSpPr>
            <p:cNvPr id="236" name="Google Shape;236;p24"/>
            <p:cNvSpPr txBox="1"/>
            <p:nvPr/>
          </p:nvSpPr>
          <p:spPr>
            <a:xfrm>
              <a:off x="8638123" y="4762363"/>
              <a:ext cx="486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fld id="{00000000-1234-1234-1234-123412341234}" type="slidenum">
                <a:rPr b="1" i="0" lang="fr" sz="11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‹#›</a:t>
              </a:fld>
              <a:endParaRPr b="1" i="0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237" name="Google Shape;237;p24"/>
            <p:cNvCxnSpPr/>
            <p:nvPr/>
          </p:nvCxnSpPr>
          <p:spPr>
            <a:xfrm flipH="1" rot="10800000">
              <a:off x="8928600" y="4875200"/>
              <a:ext cx="56700" cy="205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8" name="Google Shape;238;p24"/>
            <p:cNvSpPr txBox="1"/>
            <p:nvPr/>
          </p:nvSpPr>
          <p:spPr>
            <a:xfrm>
              <a:off x="8886150" y="4857400"/>
              <a:ext cx="375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fr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15</a:t>
              </a:r>
              <a:endParaRPr/>
            </a:p>
          </p:txBody>
        </p:sp>
      </p:grpSp>
      <p:sp>
        <p:nvSpPr>
          <p:cNvPr id="239" name="Google Shape;239;p24"/>
          <p:cNvSpPr txBox="1"/>
          <p:nvPr/>
        </p:nvSpPr>
        <p:spPr>
          <a:xfrm>
            <a:off x="38" y="4826006"/>
            <a:ext cx="91440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Antonin Winterstein - Killian Maxel </a:t>
            </a:r>
            <a:r>
              <a:rPr b="0" i="0" lang="fr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| </a:t>
            </a:r>
            <a:r>
              <a:rPr lang="fr" sz="1000">
                <a:latin typeface="Open Sans"/>
                <a:ea typeface="Open Sans"/>
                <a:cs typeface="Open Sans"/>
                <a:sym typeface="Open Sans"/>
              </a:rPr>
              <a:t>MSC project</a:t>
            </a:r>
            <a:r>
              <a:rPr lang="fr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| </a:t>
            </a:r>
            <a:r>
              <a:rPr lang="fr" sz="1000">
                <a:latin typeface="Open Sans"/>
                <a:ea typeface="Open Sans"/>
                <a:cs typeface="Open Sans"/>
                <a:sym typeface="Open Sans"/>
              </a:rPr>
              <a:t>Master IoT</a:t>
            </a:r>
            <a:r>
              <a:rPr lang="fr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fr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202</a:t>
            </a:r>
            <a:r>
              <a:rPr lang="fr" sz="1000"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b="0" i="0" lang="fr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-202</a:t>
            </a:r>
            <a:r>
              <a:rPr lang="fr" sz="1000"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0" name="Google Shape;240;p24"/>
          <p:cNvSpPr txBox="1"/>
          <p:nvPr/>
        </p:nvSpPr>
        <p:spPr>
          <a:xfrm>
            <a:off x="1802300" y="3770000"/>
            <a:ext cx="59160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Routes generated for friends to join the meeting point elected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1" name="Google Shape;24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7438" y="865200"/>
            <a:ext cx="2989681" cy="2904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2" name="Google Shape;24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9525" y="898375"/>
            <a:ext cx="2924175" cy="2838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3" name="Google Shape;24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45026" y="501988"/>
            <a:ext cx="3653924" cy="42462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5"/>
          <p:cNvSpPr txBox="1"/>
          <p:nvPr/>
        </p:nvSpPr>
        <p:spPr>
          <a:xfrm>
            <a:off x="311363" y="228600"/>
            <a:ext cx="3745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latin typeface="Montserrat"/>
                <a:ea typeface="Montserrat"/>
                <a:cs typeface="Montserrat"/>
                <a:sym typeface="Montserrat"/>
              </a:rPr>
              <a:t>TRACKING</a:t>
            </a:r>
            <a:endParaRPr b="1" sz="17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49" name="Google Shape;249;p25"/>
          <p:cNvCxnSpPr/>
          <p:nvPr/>
        </p:nvCxnSpPr>
        <p:spPr>
          <a:xfrm>
            <a:off x="378137" y="669980"/>
            <a:ext cx="1312800" cy="0"/>
          </a:xfrm>
          <a:prstGeom prst="straightConnector1">
            <a:avLst/>
          </a:prstGeom>
          <a:noFill/>
          <a:ln cap="flat" cmpd="sng" w="38100">
            <a:solidFill>
              <a:srgbClr val="EDB85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50" name="Google Shape;250;p25"/>
          <p:cNvGrpSpPr/>
          <p:nvPr/>
        </p:nvGrpSpPr>
        <p:grpSpPr>
          <a:xfrm>
            <a:off x="8623270" y="171450"/>
            <a:ext cx="268200" cy="4979100"/>
            <a:chOff x="11497693" y="228600"/>
            <a:chExt cx="357600" cy="6638800"/>
          </a:xfrm>
        </p:grpSpPr>
        <p:cxnSp>
          <p:nvCxnSpPr>
            <p:cNvPr id="251" name="Google Shape;251;p25"/>
            <p:cNvCxnSpPr/>
            <p:nvPr/>
          </p:nvCxnSpPr>
          <p:spPr>
            <a:xfrm rot="10800000">
              <a:off x="11609690" y="4223800"/>
              <a:ext cx="0" cy="2643600"/>
            </a:xfrm>
            <a:prstGeom prst="straightConnector1">
              <a:avLst/>
            </a:prstGeom>
            <a:noFill/>
            <a:ln cap="flat" cmpd="sng" w="38100">
              <a:solidFill>
                <a:srgbClr val="EDB85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52" name="Google Shape;252;p25"/>
            <p:cNvSpPr txBox="1"/>
            <p:nvPr/>
          </p:nvSpPr>
          <p:spPr>
            <a:xfrm rot="5400000">
              <a:off x="9696193" y="2030100"/>
              <a:ext cx="3960600" cy="35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lang="fr">
                  <a:solidFill>
                    <a:srgbClr val="EDB85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RESULT</a:t>
              </a:r>
              <a:endParaRPr b="1">
                <a:solidFill>
                  <a:srgbClr val="EDB85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>
                <a:solidFill>
                  <a:srgbClr val="EDB85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253" name="Google Shape;2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25" y="4748250"/>
            <a:ext cx="1078095" cy="296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" name="Google Shape;254;p25"/>
          <p:cNvGrpSpPr/>
          <p:nvPr/>
        </p:nvGrpSpPr>
        <p:grpSpPr>
          <a:xfrm>
            <a:off x="8602845" y="4748252"/>
            <a:ext cx="623027" cy="449037"/>
            <a:chOff x="8638123" y="4762363"/>
            <a:chExt cx="623027" cy="449037"/>
          </a:xfrm>
        </p:grpSpPr>
        <p:sp>
          <p:nvSpPr>
            <p:cNvPr id="255" name="Google Shape;255;p25"/>
            <p:cNvSpPr txBox="1"/>
            <p:nvPr/>
          </p:nvSpPr>
          <p:spPr>
            <a:xfrm>
              <a:off x="8638123" y="4762363"/>
              <a:ext cx="486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fld id="{00000000-1234-1234-1234-123412341234}" type="slidenum">
                <a:rPr b="1" i="0" lang="fr" sz="11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‹#›</a:t>
              </a:fld>
              <a:endParaRPr b="1" i="0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256" name="Google Shape;256;p25"/>
            <p:cNvCxnSpPr/>
            <p:nvPr/>
          </p:nvCxnSpPr>
          <p:spPr>
            <a:xfrm flipH="1" rot="10800000">
              <a:off x="8928600" y="4875200"/>
              <a:ext cx="56700" cy="205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7" name="Google Shape;257;p25"/>
            <p:cNvSpPr txBox="1"/>
            <p:nvPr/>
          </p:nvSpPr>
          <p:spPr>
            <a:xfrm>
              <a:off x="8886150" y="4857400"/>
              <a:ext cx="375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fr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15</a:t>
              </a:r>
              <a:endParaRPr/>
            </a:p>
          </p:txBody>
        </p:sp>
      </p:grpSp>
      <p:sp>
        <p:nvSpPr>
          <p:cNvPr id="258" name="Google Shape;258;p25"/>
          <p:cNvSpPr txBox="1"/>
          <p:nvPr/>
        </p:nvSpPr>
        <p:spPr>
          <a:xfrm>
            <a:off x="38" y="4826006"/>
            <a:ext cx="91440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Antonin Winterstein - Killian Maxel </a:t>
            </a:r>
            <a:r>
              <a:rPr b="0" i="0" lang="fr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| </a:t>
            </a:r>
            <a:r>
              <a:rPr lang="fr" sz="1000">
                <a:latin typeface="Open Sans"/>
                <a:ea typeface="Open Sans"/>
                <a:cs typeface="Open Sans"/>
                <a:sym typeface="Open Sans"/>
              </a:rPr>
              <a:t>MSC project</a:t>
            </a:r>
            <a:r>
              <a:rPr lang="fr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| </a:t>
            </a:r>
            <a:r>
              <a:rPr lang="fr" sz="1000">
                <a:latin typeface="Open Sans"/>
                <a:ea typeface="Open Sans"/>
                <a:cs typeface="Open Sans"/>
                <a:sym typeface="Open Sans"/>
              </a:rPr>
              <a:t>Master IoT</a:t>
            </a:r>
            <a:r>
              <a:rPr lang="fr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fr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202</a:t>
            </a:r>
            <a:r>
              <a:rPr lang="fr" sz="1000"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b="0" i="0" lang="fr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-202</a:t>
            </a:r>
            <a:r>
              <a:rPr lang="fr" sz="1000"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59;p25"/>
          <p:cNvSpPr txBox="1"/>
          <p:nvPr/>
        </p:nvSpPr>
        <p:spPr>
          <a:xfrm>
            <a:off x="2119900" y="198900"/>
            <a:ext cx="59160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Logs concerning friends (late, early, arrived, etc.)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0" name="Google Shape;26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125" y="779550"/>
            <a:ext cx="6067425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113" y="2241663"/>
            <a:ext cx="3190875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21388" y="2284500"/>
            <a:ext cx="3114675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05200"/>
            <a:ext cx="4365301" cy="474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8" name="Google Shape;268;p26"/>
          <p:cNvGrpSpPr/>
          <p:nvPr/>
        </p:nvGrpSpPr>
        <p:grpSpPr>
          <a:xfrm>
            <a:off x="1431450" y="1834200"/>
            <a:ext cx="6281100" cy="1475100"/>
            <a:chOff x="1423625" y="3241300"/>
            <a:chExt cx="6281100" cy="1475100"/>
          </a:xfrm>
        </p:grpSpPr>
        <p:sp>
          <p:nvSpPr>
            <p:cNvPr id="269" name="Google Shape;269;p26"/>
            <p:cNvSpPr/>
            <p:nvPr/>
          </p:nvSpPr>
          <p:spPr>
            <a:xfrm>
              <a:off x="1423625" y="3241300"/>
              <a:ext cx="6281100" cy="1475100"/>
            </a:xfrm>
            <a:prstGeom prst="rect">
              <a:avLst/>
            </a:prstGeom>
            <a:solidFill>
              <a:srgbClr val="13181B">
                <a:alpha val="60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6"/>
            <p:cNvSpPr txBox="1"/>
            <p:nvPr/>
          </p:nvSpPr>
          <p:spPr>
            <a:xfrm>
              <a:off x="1671275" y="3563200"/>
              <a:ext cx="57858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4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CONCLUSION</a:t>
              </a:r>
              <a:endParaRPr b="1" sz="4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7"/>
          <p:cNvSpPr txBox="1"/>
          <p:nvPr/>
        </p:nvSpPr>
        <p:spPr>
          <a:xfrm>
            <a:off x="311363" y="228600"/>
            <a:ext cx="3745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latin typeface="Montserrat"/>
                <a:ea typeface="Montserrat"/>
                <a:cs typeface="Montserrat"/>
                <a:sym typeface="Montserrat"/>
              </a:rPr>
              <a:t>FUTURE</a:t>
            </a:r>
            <a:endParaRPr b="1" sz="17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6" name="Google Shape;276;p27"/>
          <p:cNvCxnSpPr/>
          <p:nvPr/>
        </p:nvCxnSpPr>
        <p:spPr>
          <a:xfrm>
            <a:off x="378137" y="669980"/>
            <a:ext cx="1312800" cy="0"/>
          </a:xfrm>
          <a:prstGeom prst="straightConnector1">
            <a:avLst/>
          </a:prstGeom>
          <a:noFill/>
          <a:ln cap="flat" cmpd="sng" w="38100">
            <a:solidFill>
              <a:srgbClr val="EDB85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77" name="Google Shape;277;p27"/>
          <p:cNvGrpSpPr/>
          <p:nvPr/>
        </p:nvGrpSpPr>
        <p:grpSpPr>
          <a:xfrm>
            <a:off x="8623270" y="171450"/>
            <a:ext cx="268200" cy="4979100"/>
            <a:chOff x="11497693" y="228600"/>
            <a:chExt cx="357600" cy="6638800"/>
          </a:xfrm>
        </p:grpSpPr>
        <p:cxnSp>
          <p:nvCxnSpPr>
            <p:cNvPr id="278" name="Google Shape;278;p27"/>
            <p:cNvCxnSpPr/>
            <p:nvPr/>
          </p:nvCxnSpPr>
          <p:spPr>
            <a:xfrm rot="10800000">
              <a:off x="11609690" y="4223800"/>
              <a:ext cx="0" cy="2643600"/>
            </a:xfrm>
            <a:prstGeom prst="straightConnector1">
              <a:avLst/>
            </a:prstGeom>
            <a:noFill/>
            <a:ln cap="flat" cmpd="sng" w="38100">
              <a:solidFill>
                <a:srgbClr val="EDB85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79" name="Google Shape;279;p27"/>
            <p:cNvSpPr txBox="1"/>
            <p:nvPr/>
          </p:nvSpPr>
          <p:spPr>
            <a:xfrm rot="5400000">
              <a:off x="9696193" y="2030100"/>
              <a:ext cx="3960600" cy="35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fr">
                  <a:solidFill>
                    <a:srgbClr val="EDB85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CONCLUSION</a:t>
              </a:r>
              <a:endParaRPr b="1" i="0" sz="1400" u="none" cap="none" strike="noStrike">
                <a:solidFill>
                  <a:srgbClr val="EDB85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80" name="Google Shape;280;p27"/>
          <p:cNvGrpSpPr/>
          <p:nvPr/>
        </p:nvGrpSpPr>
        <p:grpSpPr>
          <a:xfrm>
            <a:off x="8602845" y="4748252"/>
            <a:ext cx="623027" cy="449037"/>
            <a:chOff x="8638123" y="4762363"/>
            <a:chExt cx="623027" cy="449037"/>
          </a:xfrm>
        </p:grpSpPr>
        <p:sp>
          <p:nvSpPr>
            <p:cNvPr id="281" name="Google Shape;281;p27"/>
            <p:cNvSpPr txBox="1"/>
            <p:nvPr/>
          </p:nvSpPr>
          <p:spPr>
            <a:xfrm>
              <a:off x="8638123" y="4762363"/>
              <a:ext cx="486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fr" sz="1100">
                  <a:latin typeface="Montserrat"/>
                  <a:ea typeface="Montserrat"/>
                  <a:cs typeface="Montserrat"/>
                  <a:sym typeface="Montserrat"/>
                </a:rPr>
                <a:t>14</a:t>
              </a:r>
              <a:endParaRPr b="1" i="0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282" name="Google Shape;282;p27"/>
            <p:cNvCxnSpPr/>
            <p:nvPr/>
          </p:nvCxnSpPr>
          <p:spPr>
            <a:xfrm flipH="1" rot="10800000">
              <a:off x="8928600" y="4875200"/>
              <a:ext cx="56700" cy="205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3" name="Google Shape;283;p27"/>
            <p:cNvSpPr txBox="1"/>
            <p:nvPr/>
          </p:nvSpPr>
          <p:spPr>
            <a:xfrm>
              <a:off x="8886150" y="4857400"/>
              <a:ext cx="375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fr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15</a:t>
              </a:r>
              <a:endParaRPr/>
            </a:p>
          </p:txBody>
        </p:sp>
      </p:grpSp>
      <p:pic>
        <p:nvPicPr>
          <p:cNvPr id="284" name="Google Shape;2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25" y="4748250"/>
            <a:ext cx="1078095" cy="29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7"/>
          <p:cNvSpPr txBox="1"/>
          <p:nvPr/>
        </p:nvSpPr>
        <p:spPr>
          <a:xfrm>
            <a:off x="38" y="4826006"/>
            <a:ext cx="91440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Antonin Winterstein - Killian Maxel </a:t>
            </a:r>
            <a:r>
              <a:rPr b="0" i="0" lang="fr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| </a:t>
            </a:r>
            <a:r>
              <a:rPr lang="fr" sz="1000">
                <a:latin typeface="Open Sans"/>
                <a:ea typeface="Open Sans"/>
                <a:cs typeface="Open Sans"/>
                <a:sym typeface="Open Sans"/>
              </a:rPr>
              <a:t>MSC </a:t>
            </a:r>
            <a:r>
              <a:rPr lang="fr" sz="1000">
                <a:latin typeface="Open Sans"/>
                <a:ea typeface="Open Sans"/>
                <a:cs typeface="Open Sans"/>
                <a:sym typeface="Open Sans"/>
              </a:rPr>
              <a:t>project</a:t>
            </a:r>
            <a:r>
              <a:rPr lang="fr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| </a:t>
            </a:r>
            <a:r>
              <a:rPr lang="fr" sz="1000">
                <a:latin typeface="Open Sans"/>
                <a:ea typeface="Open Sans"/>
                <a:cs typeface="Open Sans"/>
                <a:sym typeface="Open Sans"/>
              </a:rPr>
              <a:t>Master IoT</a:t>
            </a:r>
            <a:r>
              <a:rPr lang="fr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fr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202</a:t>
            </a:r>
            <a:r>
              <a:rPr lang="fr" sz="1000"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b="0" i="0" lang="fr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-202</a:t>
            </a:r>
            <a:r>
              <a:rPr lang="fr" sz="1000"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86" name="Google Shape;286;p27"/>
          <p:cNvCxnSpPr/>
          <p:nvPr/>
        </p:nvCxnSpPr>
        <p:spPr>
          <a:xfrm>
            <a:off x="490425" y="1533624"/>
            <a:ext cx="7696200" cy="0"/>
          </a:xfrm>
          <a:prstGeom prst="straightConnector1">
            <a:avLst/>
          </a:prstGeom>
          <a:noFill/>
          <a:ln cap="flat" cmpd="sng" w="38100">
            <a:solidFill>
              <a:srgbClr val="EDB85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" name="Google Shape;287;p27"/>
          <p:cNvSpPr txBox="1"/>
          <p:nvPr/>
        </p:nvSpPr>
        <p:spPr>
          <a:xfrm>
            <a:off x="3487688" y="1003225"/>
            <a:ext cx="1720800" cy="331800"/>
          </a:xfrm>
          <a:prstGeom prst="rect">
            <a:avLst/>
          </a:prstGeom>
          <a:noFill/>
          <a:ln cap="flat" cmpd="sng" w="38100">
            <a:solidFill>
              <a:srgbClr val="1318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Montserrat"/>
                <a:ea typeface="Montserrat"/>
                <a:cs typeface="Montserrat"/>
                <a:sym typeface="Montserrat"/>
              </a:rPr>
              <a:t>What’s next?</a:t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8" name="Google Shape;288;p27"/>
          <p:cNvSpPr txBox="1"/>
          <p:nvPr/>
        </p:nvSpPr>
        <p:spPr>
          <a:xfrm>
            <a:off x="714850" y="1660850"/>
            <a:ext cx="33231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Adding friends / locations / OD matrices</a:t>
            </a:r>
            <a:endParaRPr b="1"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" name="Google Shape;289;p27"/>
          <p:cNvSpPr txBox="1"/>
          <p:nvPr/>
        </p:nvSpPr>
        <p:spPr>
          <a:xfrm>
            <a:off x="4720824" y="1665900"/>
            <a:ext cx="33231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Taking into account ways of transport</a:t>
            </a:r>
            <a:endParaRPr b="1"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0" name="Google Shape;290;p27"/>
          <p:cNvCxnSpPr/>
          <p:nvPr/>
        </p:nvCxnSpPr>
        <p:spPr>
          <a:xfrm>
            <a:off x="4342212" y="1784705"/>
            <a:ext cx="0" cy="1489200"/>
          </a:xfrm>
          <a:prstGeom prst="straightConnector1">
            <a:avLst/>
          </a:prstGeom>
          <a:noFill/>
          <a:ln cap="flat" cmpd="sng" w="38100">
            <a:solidFill>
              <a:srgbClr val="EDB85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91" name="Google Shape;291;p27"/>
          <p:cNvGrpSpPr/>
          <p:nvPr/>
        </p:nvGrpSpPr>
        <p:grpSpPr>
          <a:xfrm>
            <a:off x="378150" y="3298450"/>
            <a:ext cx="7939875" cy="2681"/>
            <a:chOff x="378150" y="3298450"/>
            <a:chExt cx="7939875" cy="2681"/>
          </a:xfrm>
        </p:grpSpPr>
        <p:cxnSp>
          <p:nvCxnSpPr>
            <p:cNvPr id="292" name="Google Shape;292;p27"/>
            <p:cNvCxnSpPr/>
            <p:nvPr/>
          </p:nvCxnSpPr>
          <p:spPr>
            <a:xfrm rot="10800000">
              <a:off x="378150" y="3298450"/>
              <a:ext cx="3605400" cy="0"/>
            </a:xfrm>
            <a:prstGeom prst="straightConnector1">
              <a:avLst/>
            </a:prstGeom>
            <a:noFill/>
            <a:ln cap="flat" cmpd="sng" w="38100">
              <a:solidFill>
                <a:srgbClr val="EDB85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3" name="Google Shape;293;p27"/>
            <p:cNvCxnSpPr/>
            <p:nvPr/>
          </p:nvCxnSpPr>
          <p:spPr>
            <a:xfrm rot="10800000">
              <a:off x="4712625" y="3301131"/>
              <a:ext cx="3605400" cy="0"/>
            </a:xfrm>
            <a:prstGeom prst="straightConnector1">
              <a:avLst/>
            </a:prstGeom>
            <a:noFill/>
            <a:ln cap="flat" cmpd="sng" w="38100">
              <a:solidFill>
                <a:srgbClr val="EDB85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94" name="Google Shape;294;p27"/>
          <p:cNvSpPr txBox="1"/>
          <p:nvPr/>
        </p:nvSpPr>
        <p:spPr>
          <a:xfrm>
            <a:off x="3031650" y="3439038"/>
            <a:ext cx="26211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Improving the tracking</a:t>
            </a:r>
            <a:endParaRPr b="1"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p27"/>
          <p:cNvSpPr txBox="1"/>
          <p:nvPr/>
        </p:nvSpPr>
        <p:spPr>
          <a:xfrm>
            <a:off x="490425" y="1953763"/>
            <a:ext cx="38517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Char char="❖"/>
            </a:pPr>
            <a:r>
              <a:rPr lang="fr" sz="900">
                <a:latin typeface="Montserrat"/>
                <a:ea typeface="Montserrat"/>
                <a:cs typeface="Montserrat"/>
                <a:sym typeface="Montserrat"/>
              </a:rPr>
              <a:t>Add a feature to allow the user to add or remove new friends or locations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Char char="➢"/>
            </a:pPr>
            <a:r>
              <a:rPr lang="f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Would </a:t>
            </a:r>
            <a:r>
              <a:rPr lang="f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help the user customize depending on his own need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➢"/>
            </a:pPr>
            <a:r>
              <a:rPr lang="f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Give more flexibility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p27"/>
          <p:cNvSpPr txBox="1"/>
          <p:nvPr/>
        </p:nvSpPr>
        <p:spPr>
          <a:xfrm>
            <a:off x="4568425" y="2006124"/>
            <a:ext cx="38517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Char char="❖"/>
            </a:pPr>
            <a:r>
              <a:rPr lang="fr" sz="900">
                <a:latin typeface="Montserrat"/>
                <a:ea typeface="Montserrat"/>
                <a:cs typeface="Montserrat"/>
                <a:sym typeface="Montserrat"/>
              </a:rPr>
              <a:t>Currently only based on time travel with car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Char char="➢"/>
            </a:pPr>
            <a:r>
              <a:rPr lang="fr" sz="900">
                <a:latin typeface="Montserrat"/>
                <a:ea typeface="Montserrat"/>
                <a:cs typeface="Montserrat"/>
                <a:sym typeface="Montserrat"/>
              </a:rPr>
              <a:t>Could take into account other means like bus, bicycle, train, walking…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Char char="❖"/>
            </a:pPr>
            <a:r>
              <a:rPr lang="fr" sz="900">
                <a:latin typeface="Montserrat"/>
                <a:ea typeface="Montserrat"/>
                <a:cs typeface="Montserrat"/>
                <a:sym typeface="Montserrat"/>
              </a:rPr>
              <a:t>Allow the user to select what transport mean he wants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Char char="❖"/>
            </a:pPr>
            <a:r>
              <a:rPr lang="fr" sz="900">
                <a:latin typeface="Montserrat"/>
                <a:ea typeface="Montserrat"/>
                <a:cs typeface="Montserrat"/>
                <a:sym typeface="Montserrat"/>
              </a:rPr>
              <a:t>Adapt the travel using several means at once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7" name="Google Shape;297;p27"/>
          <p:cNvSpPr txBox="1"/>
          <p:nvPr/>
        </p:nvSpPr>
        <p:spPr>
          <a:xfrm>
            <a:off x="1098525" y="3723575"/>
            <a:ext cx="648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Char char="❖"/>
            </a:pPr>
            <a:r>
              <a:rPr lang="fr" sz="900">
                <a:latin typeface="Montserrat"/>
                <a:ea typeface="Montserrat"/>
                <a:cs typeface="Montserrat"/>
                <a:sym typeface="Montserrat"/>
              </a:rPr>
              <a:t>Include real-time data like traffic information, weather conditions or public transportation schedules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Char char="❖"/>
            </a:pPr>
            <a:r>
              <a:rPr lang="fr" sz="900">
                <a:latin typeface="Montserrat"/>
                <a:ea typeface="Montserrat"/>
                <a:cs typeface="Montserrat"/>
                <a:sym typeface="Montserrat"/>
              </a:rPr>
              <a:t>Instead of relying on static data, consider integrating real-time data sources for tracking, like GPS data from mobile devices.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8"/>
          <p:cNvSpPr txBox="1"/>
          <p:nvPr/>
        </p:nvSpPr>
        <p:spPr>
          <a:xfrm>
            <a:off x="0" y="464250"/>
            <a:ext cx="9144000" cy="54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7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THANK YOU FOR YOUR ATTENTION</a:t>
            </a:r>
            <a:endParaRPr b="1" sz="2700">
              <a:solidFill>
                <a:srgbClr val="26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3" name="Google Shape;303;p28"/>
          <p:cNvCxnSpPr/>
          <p:nvPr/>
        </p:nvCxnSpPr>
        <p:spPr>
          <a:xfrm>
            <a:off x="723900" y="1156699"/>
            <a:ext cx="7696200" cy="0"/>
          </a:xfrm>
          <a:prstGeom prst="straightConnector1">
            <a:avLst/>
          </a:prstGeom>
          <a:noFill/>
          <a:ln cap="flat" cmpd="sng" w="19050">
            <a:solidFill>
              <a:srgbClr val="EDB85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4" name="Google Shape;304;p28"/>
          <p:cNvSpPr/>
          <p:nvPr/>
        </p:nvSpPr>
        <p:spPr>
          <a:xfrm>
            <a:off x="50" y="4853425"/>
            <a:ext cx="9144000" cy="290100"/>
          </a:xfrm>
          <a:prstGeom prst="rect">
            <a:avLst/>
          </a:prstGeom>
          <a:solidFill>
            <a:srgbClr val="EDB8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8"/>
          <p:cNvSpPr txBox="1"/>
          <p:nvPr/>
        </p:nvSpPr>
        <p:spPr>
          <a:xfrm>
            <a:off x="0" y="3740850"/>
            <a:ext cx="9144000" cy="54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7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DO YOU HAVE ANY QUESTION?</a:t>
            </a:r>
            <a:endParaRPr b="1" sz="2700">
              <a:solidFill>
                <a:srgbClr val="26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6" name="Google Shape;306;p28"/>
          <p:cNvCxnSpPr/>
          <p:nvPr/>
        </p:nvCxnSpPr>
        <p:spPr>
          <a:xfrm>
            <a:off x="723900" y="4433299"/>
            <a:ext cx="7696200" cy="0"/>
          </a:xfrm>
          <a:prstGeom prst="straightConnector1">
            <a:avLst/>
          </a:prstGeom>
          <a:noFill/>
          <a:ln cap="flat" cmpd="sng" w="19050">
            <a:solidFill>
              <a:srgbClr val="EDB85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7" name="Google Shape;3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675" y="1782600"/>
            <a:ext cx="1811200" cy="18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4550" y="1354600"/>
            <a:ext cx="1053125" cy="105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0325" y="1354600"/>
            <a:ext cx="1407350" cy="140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7100" y="1834275"/>
            <a:ext cx="1754175" cy="175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7575" y="1908050"/>
            <a:ext cx="1685750" cy="16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2050" y="2289650"/>
            <a:ext cx="1053125" cy="105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/>
        </p:nvSpPr>
        <p:spPr>
          <a:xfrm>
            <a:off x="311363" y="228600"/>
            <a:ext cx="3745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PRESENTATION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6" name="Google Shape;66;p14"/>
          <p:cNvCxnSpPr/>
          <p:nvPr/>
        </p:nvCxnSpPr>
        <p:spPr>
          <a:xfrm>
            <a:off x="378137" y="669980"/>
            <a:ext cx="1312800" cy="0"/>
          </a:xfrm>
          <a:prstGeom prst="straightConnector1">
            <a:avLst/>
          </a:prstGeom>
          <a:noFill/>
          <a:ln cap="flat" cmpd="sng" w="38100">
            <a:solidFill>
              <a:srgbClr val="EDB85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" name="Google Shape;67;p14"/>
          <p:cNvCxnSpPr/>
          <p:nvPr/>
        </p:nvCxnSpPr>
        <p:spPr>
          <a:xfrm>
            <a:off x="490425" y="1533624"/>
            <a:ext cx="7696200" cy="0"/>
          </a:xfrm>
          <a:prstGeom prst="straightConnector1">
            <a:avLst/>
          </a:prstGeom>
          <a:noFill/>
          <a:ln cap="flat" cmpd="sng" w="38100">
            <a:solidFill>
              <a:srgbClr val="EDB85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8" name="Google Shape;68;p14"/>
          <p:cNvGrpSpPr/>
          <p:nvPr/>
        </p:nvGrpSpPr>
        <p:grpSpPr>
          <a:xfrm>
            <a:off x="8623270" y="171450"/>
            <a:ext cx="268200" cy="4979100"/>
            <a:chOff x="11497693" y="228600"/>
            <a:chExt cx="357600" cy="6638800"/>
          </a:xfrm>
        </p:grpSpPr>
        <p:cxnSp>
          <p:nvCxnSpPr>
            <p:cNvPr id="69" name="Google Shape;69;p14"/>
            <p:cNvCxnSpPr/>
            <p:nvPr/>
          </p:nvCxnSpPr>
          <p:spPr>
            <a:xfrm rot="10800000">
              <a:off x="11609690" y="4223800"/>
              <a:ext cx="0" cy="2643600"/>
            </a:xfrm>
            <a:prstGeom prst="straightConnector1">
              <a:avLst/>
            </a:prstGeom>
            <a:noFill/>
            <a:ln cap="flat" cmpd="sng" w="38100">
              <a:solidFill>
                <a:srgbClr val="EDB85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0" name="Google Shape;70;p14"/>
            <p:cNvSpPr txBox="1"/>
            <p:nvPr/>
          </p:nvSpPr>
          <p:spPr>
            <a:xfrm rot="5400000">
              <a:off x="9696193" y="2030100"/>
              <a:ext cx="3960600" cy="35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lang="fr">
                  <a:solidFill>
                    <a:srgbClr val="EDB85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 PROJECT</a:t>
              </a:r>
              <a:endParaRPr b="1">
                <a:solidFill>
                  <a:srgbClr val="EDB85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>
                <a:solidFill>
                  <a:srgbClr val="EDB85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25" y="4748250"/>
            <a:ext cx="1078095" cy="296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" name="Google Shape;72;p14"/>
          <p:cNvGrpSpPr/>
          <p:nvPr/>
        </p:nvGrpSpPr>
        <p:grpSpPr>
          <a:xfrm>
            <a:off x="8602845" y="4748252"/>
            <a:ext cx="623027" cy="449037"/>
            <a:chOff x="8638123" y="4762363"/>
            <a:chExt cx="623027" cy="449037"/>
          </a:xfrm>
        </p:grpSpPr>
        <p:sp>
          <p:nvSpPr>
            <p:cNvPr id="73" name="Google Shape;73;p14"/>
            <p:cNvSpPr txBox="1"/>
            <p:nvPr/>
          </p:nvSpPr>
          <p:spPr>
            <a:xfrm>
              <a:off x="8638123" y="4762363"/>
              <a:ext cx="486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fld id="{00000000-1234-1234-1234-123412341234}" type="slidenum">
                <a:rPr b="1" i="0" lang="fr" sz="11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‹#›</a:t>
              </a:fld>
              <a:endParaRPr b="1" i="0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74" name="Google Shape;74;p14"/>
            <p:cNvCxnSpPr/>
            <p:nvPr/>
          </p:nvCxnSpPr>
          <p:spPr>
            <a:xfrm flipH="1" rot="10800000">
              <a:off x="8928600" y="4875200"/>
              <a:ext cx="56700" cy="205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5" name="Google Shape;75;p14"/>
            <p:cNvSpPr txBox="1"/>
            <p:nvPr/>
          </p:nvSpPr>
          <p:spPr>
            <a:xfrm>
              <a:off x="8886150" y="4857400"/>
              <a:ext cx="375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fr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15</a:t>
              </a:r>
              <a:endParaRPr/>
            </a:p>
          </p:txBody>
        </p:sp>
      </p:grpSp>
      <p:sp>
        <p:nvSpPr>
          <p:cNvPr id="76" name="Google Shape;76;p14"/>
          <p:cNvSpPr txBox="1"/>
          <p:nvPr/>
        </p:nvSpPr>
        <p:spPr>
          <a:xfrm>
            <a:off x="2374050" y="1006475"/>
            <a:ext cx="4058400" cy="331800"/>
          </a:xfrm>
          <a:prstGeom prst="rect">
            <a:avLst/>
          </a:prstGeom>
          <a:noFill/>
          <a:ln cap="flat" cmpd="sng" w="38100">
            <a:solidFill>
              <a:srgbClr val="1318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Montserrat"/>
                <a:ea typeface="Montserrat"/>
                <a:cs typeface="Montserrat"/>
                <a:sym typeface="Montserrat"/>
              </a:rPr>
              <a:t>Optimizing Student Meetups with Location-Based App</a:t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38" y="4826006"/>
            <a:ext cx="91440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Antonin Winterstein - Killian Maxel </a:t>
            </a:r>
            <a:r>
              <a:rPr b="0" i="0" lang="fr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| </a:t>
            </a:r>
            <a:r>
              <a:rPr lang="fr" sz="1000">
                <a:latin typeface="Open Sans"/>
                <a:ea typeface="Open Sans"/>
                <a:cs typeface="Open Sans"/>
                <a:sym typeface="Open Sans"/>
              </a:rPr>
              <a:t>MSC </a:t>
            </a:r>
            <a:r>
              <a:rPr lang="fr" sz="1000">
                <a:latin typeface="Open Sans"/>
                <a:ea typeface="Open Sans"/>
                <a:cs typeface="Open Sans"/>
                <a:sym typeface="Open Sans"/>
              </a:rPr>
              <a:t>project</a:t>
            </a:r>
            <a:r>
              <a:rPr lang="fr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| </a:t>
            </a:r>
            <a:r>
              <a:rPr lang="fr" sz="1000">
                <a:latin typeface="Open Sans"/>
                <a:ea typeface="Open Sans"/>
                <a:cs typeface="Open Sans"/>
                <a:sym typeface="Open Sans"/>
              </a:rPr>
              <a:t>Master IoT</a:t>
            </a:r>
            <a:r>
              <a:rPr lang="fr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fr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202</a:t>
            </a:r>
            <a:r>
              <a:rPr lang="fr" sz="1000"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b="0" i="0" lang="fr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-202</a:t>
            </a:r>
            <a:r>
              <a:rPr lang="fr" sz="1000"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490425" y="2090125"/>
            <a:ext cx="3621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Montserrat"/>
                <a:ea typeface="Montserrat"/>
                <a:cs typeface="Montserrat"/>
                <a:sym typeface="Montserrat"/>
              </a:rPr>
              <a:t>Creating a Mobile/Web App mapping friend’s locations (home, university, parking...) using an Origin-Destination (OD) matrix for efficient group meetups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9" name="Google Shape;79;p14"/>
          <p:cNvCxnSpPr/>
          <p:nvPr/>
        </p:nvCxnSpPr>
        <p:spPr>
          <a:xfrm flipH="1">
            <a:off x="4315037" y="1661805"/>
            <a:ext cx="2700" cy="2548200"/>
          </a:xfrm>
          <a:prstGeom prst="straightConnector1">
            <a:avLst/>
          </a:prstGeom>
          <a:noFill/>
          <a:ln cap="flat" cmpd="sng" w="38100">
            <a:solidFill>
              <a:srgbClr val="EDB85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0" name="Google Shape;80;p14"/>
          <p:cNvSpPr txBox="1"/>
          <p:nvPr/>
        </p:nvSpPr>
        <p:spPr>
          <a:xfrm>
            <a:off x="4754200" y="1661800"/>
            <a:ext cx="34326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❖"/>
            </a:pPr>
            <a:r>
              <a:rPr lang="fr" sz="1000">
                <a:latin typeface="Montserrat"/>
                <a:ea typeface="Montserrat"/>
                <a:cs typeface="Montserrat"/>
                <a:sym typeface="Montserrat"/>
              </a:rPr>
              <a:t>Optimal Meetup Planning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➢"/>
            </a:pPr>
            <a:r>
              <a:rPr lang="fr" sz="1000">
                <a:latin typeface="Montserrat"/>
                <a:ea typeface="Montserrat"/>
                <a:cs typeface="Montserrat"/>
                <a:sym typeface="Montserrat"/>
              </a:rPr>
              <a:t>Determine ideal meeting place and time window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➢"/>
            </a:pPr>
            <a:r>
              <a:rPr lang="fr" sz="1000">
                <a:latin typeface="Montserrat"/>
                <a:ea typeface="Montserrat"/>
                <a:cs typeface="Montserrat"/>
                <a:sym typeface="Montserrat"/>
              </a:rPr>
              <a:t>Accounts for individual schedules and locations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❖"/>
            </a:pPr>
            <a:r>
              <a:rPr lang="fr" sz="1000">
                <a:latin typeface="Montserrat"/>
                <a:ea typeface="Montserrat"/>
                <a:cs typeface="Montserrat"/>
                <a:sym typeface="Montserrat"/>
              </a:rPr>
              <a:t>Individual Route Generation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➢"/>
            </a:pPr>
            <a:r>
              <a:rPr lang="fr" sz="1000">
                <a:latin typeface="Montserrat"/>
                <a:ea typeface="Montserrat"/>
                <a:cs typeface="Montserrat"/>
                <a:sym typeface="Montserrat"/>
              </a:rPr>
              <a:t>Create personalized routes for each friend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❖"/>
            </a:pPr>
            <a:r>
              <a:rPr lang="fr" sz="1000">
                <a:latin typeface="Montserrat"/>
                <a:ea typeface="Montserrat"/>
                <a:cs typeface="Montserrat"/>
                <a:sym typeface="Montserrat"/>
              </a:rPr>
              <a:t>Real-Time Tracking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➢"/>
            </a:pPr>
            <a:r>
              <a:rPr lang="fr" sz="1000">
                <a:latin typeface="Montserrat"/>
                <a:ea typeface="Montserrat"/>
                <a:cs typeface="Montserrat"/>
                <a:sym typeface="Montserrat"/>
              </a:rPr>
              <a:t>Monitor friends' progress to meetup location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➢"/>
            </a:pPr>
            <a:r>
              <a:rPr lang="fr" sz="1000">
                <a:latin typeface="Montserrat"/>
                <a:ea typeface="Montserrat"/>
                <a:cs typeface="Montserrat"/>
                <a:sym typeface="Montserrat"/>
              </a:rPr>
              <a:t>Provide alerts for delays or advancements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1" name="Google Shape;81;p14"/>
          <p:cNvCxnSpPr/>
          <p:nvPr/>
        </p:nvCxnSpPr>
        <p:spPr>
          <a:xfrm flipH="1" rot="10800000">
            <a:off x="581075" y="2816212"/>
            <a:ext cx="3621600" cy="2400"/>
          </a:xfrm>
          <a:prstGeom prst="straightConnector1">
            <a:avLst/>
          </a:prstGeom>
          <a:noFill/>
          <a:ln cap="flat" cmpd="sng" w="38100">
            <a:solidFill>
              <a:srgbClr val="EDB85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14"/>
          <p:cNvSpPr txBox="1"/>
          <p:nvPr/>
        </p:nvSpPr>
        <p:spPr>
          <a:xfrm>
            <a:off x="490425" y="2944363"/>
            <a:ext cx="38517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Char char="❖"/>
            </a:pPr>
            <a:r>
              <a:rPr lang="fr" sz="900">
                <a:latin typeface="Montserrat"/>
                <a:ea typeface="Montserrat"/>
                <a:cs typeface="Montserrat"/>
                <a:sym typeface="Montserrat"/>
              </a:rPr>
              <a:t>OD matrix with 30 locations: distances, time estimates, routes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Char char="❖"/>
            </a:pPr>
            <a:r>
              <a:rPr lang="fr" sz="900">
                <a:latin typeface="Montserrat"/>
                <a:ea typeface="Montserrat"/>
                <a:cs typeface="Montserrat"/>
                <a:sym typeface="Montserrat"/>
              </a:rPr>
              <a:t>Considering Belfort-Montbéliard environment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Char char="❖"/>
            </a:pPr>
            <a:r>
              <a:rPr lang="fr" sz="900">
                <a:latin typeface="Montserrat"/>
                <a:ea typeface="Montserrat"/>
                <a:cs typeface="Montserrat"/>
                <a:sym typeface="Montserrat"/>
              </a:rPr>
              <a:t>Registering friends for accurate positioning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Char char="❖"/>
            </a:pPr>
            <a:r>
              <a:rPr lang="fr" sz="900">
                <a:latin typeface="Montserrat"/>
                <a:ea typeface="Montserrat"/>
                <a:cs typeface="Montserrat"/>
                <a:sym typeface="Montserrat"/>
              </a:rPr>
              <a:t>Includ</a:t>
            </a:r>
            <a:r>
              <a:rPr lang="fr" sz="900"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fr" sz="9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" sz="900">
                <a:latin typeface="Montserrat"/>
                <a:ea typeface="Montserrat"/>
                <a:cs typeface="Montserrat"/>
                <a:sym typeface="Montserrat"/>
              </a:rPr>
              <a:t>roads </a:t>
            </a:r>
            <a:r>
              <a:rPr lang="fr" sz="900">
                <a:latin typeface="Montserrat"/>
                <a:ea typeface="Montserrat"/>
                <a:cs typeface="Montserrat"/>
                <a:sym typeface="Montserrat"/>
              </a:rPr>
              <a:t>for custom route generation and tracking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14"/>
          <p:cNvSpPr txBox="1"/>
          <p:nvPr/>
        </p:nvSpPr>
        <p:spPr>
          <a:xfrm>
            <a:off x="581075" y="1650325"/>
            <a:ext cx="3621600" cy="323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latin typeface="Montserrat"/>
                <a:ea typeface="Montserrat"/>
                <a:cs typeface="Montserrat"/>
                <a:sym typeface="Montserrat"/>
              </a:rPr>
              <a:t>GOAL</a:t>
            </a:r>
            <a:endParaRPr b="1" sz="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9789" y="741688"/>
            <a:ext cx="5424425" cy="3660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p15"/>
          <p:cNvGrpSpPr/>
          <p:nvPr/>
        </p:nvGrpSpPr>
        <p:grpSpPr>
          <a:xfrm>
            <a:off x="1431450" y="1834200"/>
            <a:ext cx="6281100" cy="1475100"/>
            <a:chOff x="1423625" y="3241300"/>
            <a:chExt cx="6281100" cy="1475100"/>
          </a:xfrm>
        </p:grpSpPr>
        <p:sp>
          <p:nvSpPr>
            <p:cNvPr id="90" name="Google Shape;90;p15"/>
            <p:cNvSpPr/>
            <p:nvPr/>
          </p:nvSpPr>
          <p:spPr>
            <a:xfrm>
              <a:off x="1423625" y="3241300"/>
              <a:ext cx="6281100" cy="1475100"/>
            </a:xfrm>
            <a:prstGeom prst="rect">
              <a:avLst/>
            </a:prstGeom>
            <a:solidFill>
              <a:srgbClr val="13181B">
                <a:alpha val="60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5"/>
            <p:cNvSpPr txBox="1"/>
            <p:nvPr/>
          </p:nvSpPr>
          <p:spPr>
            <a:xfrm>
              <a:off x="1671275" y="3563200"/>
              <a:ext cx="57858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4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CONCEPTION</a:t>
              </a:r>
              <a:endParaRPr b="1" sz="4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92" name="Google Shape;9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25" y="4748250"/>
            <a:ext cx="1078095" cy="29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/>
        </p:nvSpPr>
        <p:spPr>
          <a:xfrm>
            <a:off x="311363" y="228600"/>
            <a:ext cx="3745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latin typeface="Montserrat"/>
                <a:ea typeface="Montserrat"/>
                <a:cs typeface="Montserrat"/>
                <a:sym typeface="Montserrat"/>
              </a:rPr>
              <a:t>CONCEPTION DIAGRAM</a:t>
            </a:r>
            <a:endParaRPr b="1" sz="17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8" name="Google Shape;98;p16"/>
          <p:cNvCxnSpPr/>
          <p:nvPr/>
        </p:nvCxnSpPr>
        <p:spPr>
          <a:xfrm>
            <a:off x="378137" y="669980"/>
            <a:ext cx="1312800" cy="0"/>
          </a:xfrm>
          <a:prstGeom prst="straightConnector1">
            <a:avLst/>
          </a:prstGeom>
          <a:noFill/>
          <a:ln cap="flat" cmpd="sng" w="38100">
            <a:solidFill>
              <a:srgbClr val="EDB85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9" name="Google Shape;99;p16"/>
          <p:cNvGrpSpPr/>
          <p:nvPr/>
        </p:nvGrpSpPr>
        <p:grpSpPr>
          <a:xfrm>
            <a:off x="8623270" y="171450"/>
            <a:ext cx="268200" cy="4979100"/>
            <a:chOff x="11497693" y="228600"/>
            <a:chExt cx="357600" cy="6638800"/>
          </a:xfrm>
        </p:grpSpPr>
        <p:cxnSp>
          <p:nvCxnSpPr>
            <p:cNvPr id="100" name="Google Shape;100;p16"/>
            <p:cNvCxnSpPr/>
            <p:nvPr/>
          </p:nvCxnSpPr>
          <p:spPr>
            <a:xfrm rot="10800000">
              <a:off x="11609690" y="4223800"/>
              <a:ext cx="0" cy="2643600"/>
            </a:xfrm>
            <a:prstGeom prst="straightConnector1">
              <a:avLst/>
            </a:prstGeom>
            <a:noFill/>
            <a:ln cap="flat" cmpd="sng" w="38100">
              <a:solidFill>
                <a:srgbClr val="EDB85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1" name="Google Shape;101;p16"/>
            <p:cNvSpPr txBox="1"/>
            <p:nvPr/>
          </p:nvSpPr>
          <p:spPr>
            <a:xfrm rot="5400000">
              <a:off x="9696193" y="2030100"/>
              <a:ext cx="3960600" cy="35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lang="fr">
                  <a:solidFill>
                    <a:srgbClr val="EDB85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ANALYSIS</a:t>
              </a:r>
              <a:endParaRPr b="1">
                <a:solidFill>
                  <a:srgbClr val="EDB85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>
                <a:solidFill>
                  <a:srgbClr val="EDB85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25" y="4748250"/>
            <a:ext cx="1078095" cy="296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" name="Google Shape;103;p16"/>
          <p:cNvGrpSpPr/>
          <p:nvPr/>
        </p:nvGrpSpPr>
        <p:grpSpPr>
          <a:xfrm>
            <a:off x="8602845" y="4748252"/>
            <a:ext cx="623027" cy="449037"/>
            <a:chOff x="8638123" y="4762363"/>
            <a:chExt cx="623027" cy="449037"/>
          </a:xfrm>
        </p:grpSpPr>
        <p:sp>
          <p:nvSpPr>
            <p:cNvPr id="104" name="Google Shape;104;p16"/>
            <p:cNvSpPr txBox="1"/>
            <p:nvPr/>
          </p:nvSpPr>
          <p:spPr>
            <a:xfrm>
              <a:off x="8638123" y="4762363"/>
              <a:ext cx="486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fld id="{00000000-1234-1234-1234-123412341234}" type="slidenum">
                <a:rPr b="1" i="0" lang="fr" sz="11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‹#›</a:t>
              </a:fld>
              <a:endParaRPr b="1" i="0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05" name="Google Shape;105;p16"/>
            <p:cNvCxnSpPr/>
            <p:nvPr/>
          </p:nvCxnSpPr>
          <p:spPr>
            <a:xfrm flipH="1" rot="10800000">
              <a:off x="8928600" y="4875200"/>
              <a:ext cx="56700" cy="205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6" name="Google Shape;106;p16"/>
            <p:cNvSpPr txBox="1"/>
            <p:nvPr/>
          </p:nvSpPr>
          <p:spPr>
            <a:xfrm>
              <a:off x="8886150" y="4857400"/>
              <a:ext cx="375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fr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15</a:t>
              </a:r>
              <a:endParaRPr/>
            </a:p>
          </p:txBody>
        </p:sp>
      </p:grpSp>
      <p:pic>
        <p:nvPicPr>
          <p:cNvPr id="107" name="Google Shape;10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3870" y="593775"/>
            <a:ext cx="4933372" cy="42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3875" y="592175"/>
            <a:ext cx="4983075" cy="428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3875" y="592175"/>
            <a:ext cx="4983076" cy="42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/>
          <p:nvPr/>
        </p:nvSpPr>
        <p:spPr>
          <a:xfrm>
            <a:off x="38" y="4826006"/>
            <a:ext cx="91440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Antonin Winterstein - Killian Maxel </a:t>
            </a:r>
            <a:r>
              <a:rPr b="0" i="0" lang="fr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| </a:t>
            </a:r>
            <a:r>
              <a:rPr lang="fr" sz="1000">
                <a:latin typeface="Open Sans"/>
                <a:ea typeface="Open Sans"/>
                <a:cs typeface="Open Sans"/>
                <a:sym typeface="Open Sans"/>
              </a:rPr>
              <a:t>MSC project</a:t>
            </a:r>
            <a:r>
              <a:rPr lang="fr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| </a:t>
            </a:r>
            <a:r>
              <a:rPr lang="fr" sz="1000">
                <a:latin typeface="Open Sans"/>
                <a:ea typeface="Open Sans"/>
                <a:cs typeface="Open Sans"/>
                <a:sym typeface="Open Sans"/>
              </a:rPr>
              <a:t>Master IoT</a:t>
            </a:r>
            <a:r>
              <a:rPr lang="fr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fr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202</a:t>
            </a:r>
            <a:r>
              <a:rPr lang="fr" sz="1000"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b="0" i="0" lang="fr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-202</a:t>
            </a:r>
            <a:r>
              <a:rPr lang="fr" sz="1000"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/>
        </p:nvSpPr>
        <p:spPr>
          <a:xfrm>
            <a:off x="311363" y="228600"/>
            <a:ext cx="3745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latin typeface="Montserrat"/>
                <a:ea typeface="Montserrat"/>
                <a:cs typeface="Montserrat"/>
                <a:sym typeface="Montserrat"/>
              </a:rPr>
              <a:t>CLASS DIAGRAM</a:t>
            </a:r>
            <a:endParaRPr b="1" sz="17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6" name="Google Shape;116;p17"/>
          <p:cNvCxnSpPr/>
          <p:nvPr/>
        </p:nvCxnSpPr>
        <p:spPr>
          <a:xfrm>
            <a:off x="378137" y="669980"/>
            <a:ext cx="1312800" cy="0"/>
          </a:xfrm>
          <a:prstGeom prst="straightConnector1">
            <a:avLst/>
          </a:prstGeom>
          <a:noFill/>
          <a:ln cap="flat" cmpd="sng" w="38100">
            <a:solidFill>
              <a:srgbClr val="EDB85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7" name="Google Shape;117;p17"/>
          <p:cNvGrpSpPr/>
          <p:nvPr/>
        </p:nvGrpSpPr>
        <p:grpSpPr>
          <a:xfrm>
            <a:off x="8623270" y="171450"/>
            <a:ext cx="268200" cy="4979100"/>
            <a:chOff x="11497693" y="228600"/>
            <a:chExt cx="357600" cy="6638800"/>
          </a:xfrm>
        </p:grpSpPr>
        <p:cxnSp>
          <p:nvCxnSpPr>
            <p:cNvPr id="118" name="Google Shape;118;p17"/>
            <p:cNvCxnSpPr/>
            <p:nvPr/>
          </p:nvCxnSpPr>
          <p:spPr>
            <a:xfrm rot="10800000">
              <a:off x="11609690" y="4223800"/>
              <a:ext cx="0" cy="2643600"/>
            </a:xfrm>
            <a:prstGeom prst="straightConnector1">
              <a:avLst/>
            </a:prstGeom>
            <a:noFill/>
            <a:ln cap="flat" cmpd="sng" w="38100">
              <a:solidFill>
                <a:srgbClr val="EDB85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9" name="Google Shape;119;p17"/>
            <p:cNvSpPr txBox="1"/>
            <p:nvPr/>
          </p:nvSpPr>
          <p:spPr>
            <a:xfrm rot="5400000">
              <a:off x="9696193" y="2030100"/>
              <a:ext cx="3960600" cy="35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lang="fr">
                  <a:solidFill>
                    <a:srgbClr val="EDB85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ANALYSIS</a:t>
              </a:r>
              <a:endParaRPr b="1">
                <a:solidFill>
                  <a:srgbClr val="EDB85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>
                <a:solidFill>
                  <a:srgbClr val="EDB85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25" y="4748250"/>
            <a:ext cx="1078095" cy="296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17"/>
          <p:cNvGrpSpPr/>
          <p:nvPr/>
        </p:nvGrpSpPr>
        <p:grpSpPr>
          <a:xfrm>
            <a:off x="8602845" y="4748252"/>
            <a:ext cx="623027" cy="449037"/>
            <a:chOff x="8638123" y="4762363"/>
            <a:chExt cx="623027" cy="449037"/>
          </a:xfrm>
        </p:grpSpPr>
        <p:sp>
          <p:nvSpPr>
            <p:cNvPr id="122" name="Google Shape;122;p17"/>
            <p:cNvSpPr txBox="1"/>
            <p:nvPr/>
          </p:nvSpPr>
          <p:spPr>
            <a:xfrm>
              <a:off x="8638123" y="4762363"/>
              <a:ext cx="486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fld id="{00000000-1234-1234-1234-123412341234}" type="slidenum">
                <a:rPr b="1" i="0" lang="fr" sz="11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‹#›</a:t>
              </a:fld>
              <a:endParaRPr b="1" i="0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23" name="Google Shape;123;p17"/>
            <p:cNvCxnSpPr/>
            <p:nvPr/>
          </p:nvCxnSpPr>
          <p:spPr>
            <a:xfrm flipH="1" rot="10800000">
              <a:off x="8928600" y="4875200"/>
              <a:ext cx="56700" cy="205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4" name="Google Shape;124;p17"/>
            <p:cNvSpPr txBox="1"/>
            <p:nvPr/>
          </p:nvSpPr>
          <p:spPr>
            <a:xfrm>
              <a:off x="8886150" y="4857400"/>
              <a:ext cx="375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fr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15</a:t>
              </a:r>
              <a:endParaRPr/>
            </a:p>
          </p:txBody>
        </p:sp>
      </p:grpSp>
      <p:pic>
        <p:nvPicPr>
          <p:cNvPr id="125" name="Google Shape;12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0775" y="430228"/>
            <a:ext cx="4899201" cy="3975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0775" y="29975"/>
            <a:ext cx="4775336" cy="486932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 txBox="1"/>
          <p:nvPr/>
        </p:nvSpPr>
        <p:spPr>
          <a:xfrm>
            <a:off x="38" y="4826006"/>
            <a:ext cx="91440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Antonin Winterstein - Killian Maxel </a:t>
            </a:r>
            <a:r>
              <a:rPr b="0" i="0" lang="fr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| </a:t>
            </a:r>
            <a:r>
              <a:rPr lang="fr" sz="1000">
                <a:latin typeface="Open Sans"/>
                <a:ea typeface="Open Sans"/>
                <a:cs typeface="Open Sans"/>
                <a:sym typeface="Open Sans"/>
              </a:rPr>
              <a:t>MSC project</a:t>
            </a:r>
            <a:r>
              <a:rPr lang="fr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| </a:t>
            </a:r>
            <a:r>
              <a:rPr lang="fr" sz="1000">
                <a:latin typeface="Open Sans"/>
                <a:ea typeface="Open Sans"/>
                <a:cs typeface="Open Sans"/>
                <a:sym typeface="Open Sans"/>
              </a:rPr>
              <a:t>Master IoT</a:t>
            </a:r>
            <a:r>
              <a:rPr lang="fr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fr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202</a:t>
            </a:r>
            <a:r>
              <a:rPr lang="fr" sz="1000"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b="0" i="0" lang="fr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-202</a:t>
            </a:r>
            <a:r>
              <a:rPr lang="fr" sz="1000"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/>
          <p:nvPr/>
        </p:nvSpPr>
        <p:spPr>
          <a:xfrm>
            <a:off x="311363" y="228600"/>
            <a:ext cx="3745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latin typeface="Montserrat"/>
                <a:ea typeface="Montserrat"/>
                <a:cs typeface="Montserrat"/>
                <a:sym typeface="Montserrat"/>
              </a:rPr>
              <a:t>ACTIVITY DIAGRAM</a:t>
            </a:r>
            <a:endParaRPr b="1" sz="17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3" name="Google Shape;133;p18"/>
          <p:cNvCxnSpPr/>
          <p:nvPr/>
        </p:nvCxnSpPr>
        <p:spPr>
          <a:xfrm>
            <a:off x="378137" y="669980"/>
            <a:ext cx="1312800" cy="0"/>
          </a:xfrm>
          <a:prstGeom prst="straightConnector1">
            <a:avLst/>
          </a:prstGeom>
          <a:noFill/>
          <a:ln cap="flat" cmpd="sng" w="38100">
            <a:solidFill>
              <a:srgbClr val="EDB85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4" name="Google Shape;134;p18"/>
          <p:cNvGrpSpPr/>
          <p:nvPr/>
        </p:nvGrpSpPr>
        <p:grpSpPr>
          <a:xfrm>
            <a:off x="8623270" y="171450"/>
            <a:ext cx="268200" cy="4979100"/>
            <a:chOff x="11497693" y="228600"/>
            <a:chExt cx="357600" cy="6638800"/>
          </a:xfrm>
        </p:grpSpPr>
        <p:cxnSp>
          <p:nvCxnSpPr>
            <p:cNvPr id="135" name="Google Shape;135;p18"/>
            <p:cNvCxnSpPr/>
            <p:nvPr/>
          </p:nvCxnSpPr>
          <p:spPr>
            <a:xfrm rot="10800000">
              <a:off x="11609690" y="4223800"/>
              <a:ext cx="0" cy="2643600"/>
            </a:xfrm>
            <a:prstGeom prst="straightConnector1">
              <a:avLst/>
            </a:prstGeom>
            <a:noFill/>
            <a:ln cap="flat" cmpd="sng" w="38100">
              <a:solidFill>
                <a:srgbClr val="EDB85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6" name="Google Shape;136;p18"/>
            <p:cNvSpPr txBox="1"/>
            <p:nvPr/>
          </p:nvSpPr>
          <p:spPr>
            <a:xfrm rot="5400000">
              <a:off x="9696193" y="2030100"/>
              <a:ext cx="3960600" cy="35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lang="fr">
                  <a:solidFill>
                    <a:srgbClr val="EDB85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ANALYSIS</a:t>
              </a:r>
              <a:endParaRPr b="1">
                <a:solidFill>
                  <a:srgbClr val="EDB85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>
                <a:solidFill>
                  <a:srgbClr val="EDB85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137" name="Google Shape;13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25" y="4748250"/>
            <a:ext cx="1078095" cy="296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18"/>
          <p:cNvGrpSpPr/>
          <p:nvPr/>
        </p:nvGrpSpPr>
        <p:grpSpPr>
          <a:xfrm>
            <a:off x="8602845" y="4748252"/>
            <a:ext cx="623027" cy="449037"/>
            <a:chOff x="8638123" y="4762363"/>
            <a:chExt cx="623027" cy="449037"/>
          </a:xfrm>
        </p:grpSpPr>
        <p:sp>
          <p:nvSpPr>
            <p:cNvPr id="139" name="Google Shape;139;p18"/>
            <p:cNvSpPr txBox="1"/>
            <p:nvPr/>
          </p:nvSpPr>
          <p:spPr>
            <a:xfrm>
              <a:off x="8638123" y="4762363"/>
              <a:ext cx="486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fld id="{00000000-1234-1234-1234-123412341234}" type="slidenum">
                <a:rPr b="1" i="0" lang="fr" sz="11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‹#›</a:t>
              </a:fld>
              <a:endParaRPr b="1" i="0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40" name="Google Shape;140;p18"/>
            <p:cNvCxnSpPr/>
            <p:nvPr/>
          </p:nvCxnSpPr>
          <p:spPr>
            <a:xfrm flipH="1" rot="10800000">
              <a:off x="8928600" y="4875200"/>
              <a:ext cx="56700" cy="205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1" name="Google Shape;141;p18"/>
            <p:cNvSpPr txBox="1"/>
            <p:nvPr/>
          </p:nvSpPr>
          <p:spPr>
            <a:xfrm>
              <a:off x="8886150" y="4857400"/>
              <a:ext cx="375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fr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15</a:t>
              </a:r>
              <a:endParaRPr/>
            </a:p>
          </p:txBody>
        </p:sp>
      </p:grpSp>
      <p:pic>
        <p:nvPicPr>
          <p:cNvPr id="142" name="Google Shape;14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8162" y="82200"/>
            <a:ext cx="2373412" cy="474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1700" y="82200"/>
            <a:ext cx="3666339" cy="47437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 txBox="1"/>
          <p:nvPr/>
        </p:nvSpPr>
        <p:spPr>
          <a:xfrm>
            <a:off x="38" y="4826006"/>
            <a:ext cx="91440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Antonin Winterstein - Killian Maxel </a:t>
            </a:r>
            <a:r>
              <a:rPr b="0" i="0" lang="fr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| </a:t>
            </a:r>
            <a:r>
              <a:rPr lang="fr" sz="1000">
                <a:latin typeface="Open Sans"/>
                <a:ea typeface="Open Sans"/>
                <a:cs typeface="Open Sans"/>
                <a:sym typeface="Open Sans"/>
              </a:rPr>
              <a:t>MSC project</a:t>
            </a:r>
            <a:r>
              <a:rPr lang="fr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| </a:t>
            </a:r>
            <a:r>
              <a:rPr lang="fr" sz="1000">
                <a:latin typeface="Open Sans"/>
                <a:ea typeface="Open Sans"/>
                <a:cs typeface="Open Sans"/>
                <a:sym typeface="Open Sans"/>
              </a:rPr>
              <a:t>Master IoT</a:t>
            </a:r>
            <a:r>
              <a:rPr lang="fr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fr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202</a:t>
            </a:r>
            <a:r>
              <a:rPr lang="fr" sz="1000"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b="0" i="0" lang="fr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-202</a:t>
            </a:r>
            <a:r>
              <a:rPr lang="fr" sz="1000"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/>
        </p:nvSpPr>
        <p:spPr>
          <a:xfrm>
            <a:off x="311379" y="228600"/>
            <a:ext cx="50583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latin typeface="Montserrat"/>
                <a:ea typeface="Montserrat"/>
                <a:cs typeface="Montserrat"/>
                <a:sym typeface="Montserrat"/>
              </a:rPr>
              <a:t>JSON FILES</a:t>
            </a:r>
            <a:endParaRPr b="1" sz="17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0" name="Google Shape;150;p19"/>
          <p:cNvCxnSpPr/>
          <p:nvPr/>
        </p:nvCxnSpPr>
        <p:spPr>
          <a:xfrm>
            <a:off x="378137" y="669980"/>
            <a:ext cx="1312800" cy="0"/>
          </a:xfrm>
          <a:prstGeom prst="straightConnector1">
            <a:avLst/>
          </a:prstGeom>
          <a:noFill/>
          <a:ln cap="flat" cmpd="sng" w="38100">
            <a:solidFill>
              <a:srgbClr val="EDB85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51" name="Google Shape;151;p19"/>
          <p:cNvGrpSpPr/>
          <p:nvPr/>
        </p:nvGrpSpPr>
        <p:grpSpPr>
          <a:xfrm>
            <a:off x="8623270" y="171450"/>
            <a:ext cx="268200" cy="4979100"/>
            <a:chOff x="11497693" y="228600"/>
            <a:chExt cx="357600" cy="6638800"/>
          </a:xfrm>
        </p:grpSpPr>
        <p:cxnSp>
          <p:nvCxnSpPr>
            <p:cNvPr id="152" name="Google Shape;152;p19"/>
            <p:cNvCxnSpPr/>
            <p:nvPr/>
          </p:nvCxnSpPr>
          <p:spPr>
            <a:xfrm rot="10800000">
              <a:off x="11609690" y="4223800"/>
              <a:ext cx="0" cy="2643600"/>
            </a:xfrm>
            <a:prstGeom prst="straightConnector1">
              <a:avLst/>
            </a:prstGeom>
            <a:noFill/>
            <a:ln cap="flat" cmpd="sng" w="38100">
              <a:solidFill>
                <a:srgbClr val="EDB85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3" name="Google Shape;153;p19"/>
            <p:cNvSpPr txBox="1"/>
            <p:nvPr/>
          </p:nvSpPr>
          <p:spPr>
            <a:xfrm rot="5400000">
              <a:off x="9696193" y="2030100"/>
              <a:ext cx="3960600" cy="35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lang="fr">
                  <a:solidFill>
                    <a:srgbClr val="EDB85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RESULT</a:t>
              </a:r>
              <a:endParaRPr b="1">
                <a:solidFill>
                  <a:srgbClr val="EDB85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>
                <a:solidFill>
                  <a:srgbClr val="EDB85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154" name="Google Shape;15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25" y="4748250"/>
            <a:ext cx="1078095" cy="296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" name="Google Shape;155;p19"/>
          <p:cNvGrpSpPr/>
          <p:nvPr/>
        </p:nvGrpSpPr>
        <p:grpSpPr>
          <a:xfrm>
            <a:off x="8602845" y="4748252"/>
            <a:ext cx="623027" cy="449037"/>
            <a:chOff x="8638123" y="4762363"/>
            <a:chExt cx="623027" cy="449037"/>
          </a:xfrm>
        </p:grpSpPr>
        <p:sp>
          <p:nvSpPr>
            <p:cNvPr id="156" name="Google Shape;156;p19"/>
            <p:cNvSpPr txBox="1"/>
            <p:nvPr/>
          </p:nvSpPr>
          <p:spPr>
            <a:xfrm>
              <a:off x="8638123" y="4762363"/>
              <a:ext cx="486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fld id="{00000000-1234-1234-1234-123412341234}" type="slidenum">
                <a:rPr b="1" i="0" lang="fr" sz="11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‹#›</a:t>
              </a:fld>
              <a:endParaRPr b="1" i="0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57" name="Google Shape;157;p19"/>
            <p:cNvCxnSpPr/>
            <p:nvPr/>
          </p:nvCxnSpPr>
          <p:spPr>
            <a:xfrm flipH="1" rot="10800000">
              <a:off x="8928600" y="4875200"/>
              <a:ext cx="56700" cy="205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8" name="Google Shape;158;p19"/>
            <p:cNvSpPr txBox="1"/>
            <p:nvPr/>
          </p:nvSpPr>
          <p:spPr>
            <a:xfrm>
              <a:off x="8886150" y="4857400"/>
              <a:ext cx="375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fr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15</a:t>
              </a:r>
              <a:endParaRPr/>
            </a:p>
          </p:txBody>
        </p:sp>
      </p:grpSp>
      <p:sp>
        <p:nvSpPr>
          <p:cNvPr id="159" name="Google Shape;159;p19"/>
          <p:cNvSpPr txBox="1"/>
          <p:nvPr/>
        </p:nvSpPr>
        <p:spPr>
          <a:xfrm>
            <a:off x="38" y="4826006"/>
            <a:ext cx="91440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Antonin Winterstein - Killian Maxel </a:t>
            </a:r>
            <a:r>
              <a:rPr b="0" i="0" lang="fr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| </a:t>
            </a:r>
            <a:r>
              <a:rPr lang="fr" sz="1000">
                <a:latin typeface="Open Sans"/>
                <a:ea typeface="Open Sans"/>
                <a:cs typeface="Open Sans"/>
                <a:sym typeface="Open Sans"/>
              </a:rPr>
              <a:t>MSC </a:t>
            </a:r>
            <a:r>
              <a:rPr lang="fr" sz="1000">
                <a:latin typeface="Open Sans"/>
                <a:ea typeface="Open Sans"/>
                <a:cs typeface="Open Sans"/>
                <a:sym typeface="Open Sans"/>
              </a:rPr>
              <a:t>project</a:t>
            </a:r>
            <a:r>
              <a:rPr lang="fr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| </a:t>
            </a:r>
            <a:r>
              <a:rPr lang="fr" sz="1000">
                <a:latin typeface="Open Sans"/>
                <a:ea typeface="Open Sans"/>
                <a:cs typeface="Open Sans"/>
                <a:sym typeface="Open Sans"/>
              </a:rPr>
              <a:t>Master IoT</a:t>
            </a:r>
            <a:r>
              <a:rPr lang="fr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fr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202</a:t>
            </a:r>
            <a:r>
              <a:rPr lang="fr" sz="1000"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b="0" i="0" lang="fr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-202</a:t>
            </a:r>
            <a:r>
              <a:rPr lang="fr" sz="1000"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0" name="Google Shape;16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6117" y="171450"/>
            <a:ext cx="2508675" cy="4521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4788" y="171450"/>
            <a:ext cx="4010297" cy="452120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9"/>
          <p:cNvSpPr txBox="1"/>
          <p:nvPr/>
        </p:nvSpPr>
        <p:spPr>
          <a:xfrm>
            <a:off x="2624425" y="171450"/>
            <a:ext cx="1078200" cy="369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200">
                <a:latin typeface="Montserrat"/>
                <a:ea typeface="Montserrat"/>
                <a:cs typeface="Montserrat"/>
                <a:sym typeface="Montserrat"/>
              </a:rPr>
              <a:t>Friends</a:t>
            </a:r>
            <a:endParaRPr b="1" i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19"/>
          <p:cNvSpPr txBox="1"/>
          <p:nvPr/>
        </p:nvSpPr>
        <p:spPr>
          <a:xfrm>
            <a:off x="5150425" y="171450"/>
            <a:ext cx="1078200" cy="369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200">
                <a:latin typeface="Montserrat"/>
                <a:ea typeface="Montserrat"/>
                <a:cs typeface="Montserrat"/>
                <a:sym typeface="Montserrat"/>
              </a:rPr>
              <a:t>Locations</a:t>
            </a:r>
            <a:endParaRPr b="1" i="1"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 txBox="1"/>
          <p:nvPr/>
        </p:nvSpPr>
        <p:spPr>
          <a:xfrm>
            <a:off x="311379" y="228600"/>
            <a:ext cx="50583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latin typeface="Montserrat"/>
                <a:ea typeface="Montserrat"/>
                <a:cs typeface="Montserrat"/>
                <a:sym typeface="Montserrat"/>
              </a:rPr>
              <a:t>JSON FILES - ORIGIN DESTINATION MATRIX</a:t>
            </a:r>
            <a:endParaRPr b="1" sz="17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9" name="Google Shape;169;p20"/>
          <p:cNvCxnSpPr/>
          <p:nvPr/>
        </p:nvCxnSpPr>
        <p:spPr>
          <a:xfrm>
            <a:off x="378137" y="669980"/>
            <a:ext cx="1312800" cy="0"/>
          </a:xfrm>
          <a:prstGeom prst="straightConnector1">
            <a:avLst/>
          </a:prstGeom>
          <a:noFill/>
          <a:ln cap="flat" cmpd="sng" w="38100">
            <a:solidFill>
              <a:srgbClr val="EDB85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70" name="Google Shape;170;p20"/>
          <p:cNvGrpSpPr/>
          <p:nvPr/>
        </p:nvGrpSpPr>
        <p:grpSpPr>
          <a:xfrm>
            <a:off x="8623270" y="171450"/>
            <a:ext cx="268200" cy="4979100"/>
            <a:chOff x="11497693" y="228600"/>
            <a:chExt cx="357600" cy="6638800"/>
          </a:xfrm>
        </p:grpSpPr>
        <p:cxnSp>
          <p:nvCxnSpPr>
            <p:cNvPr id="171" name="Google Shape;171;p20"/>
            <p:cNvCxnSpPr/>
            <p:nvPr/>
          </p:nvCxnSpPr>
          <p:spPr>
            <a:xfrm rot="10800000">
              <a:off x="11609690" y="4223800"/>
              <a:ext cx="0" cy="2643600"/>
            </a:xfrm>
            <a:prstGeom prst="straightConnector1">
              <a:avLst/>
            </a:prstGeom>
            <a:noFill/>
            <a:ln cap="flat" cmpd="sng" w="38100">
              <a:solidFill>
                <a:srgbClr val="EDB85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72" name="Google Shape;172;p20"/>
            <p:cNvSpPr txBox="1"/>
            <p:nvPr/>
          </p:nvSpPr>
          <p:spPr>
            <a:xfrm rot="5400000">
              <a:off x="9696193" y="2030100"/>
              <a:ext cx="3960600" cy="35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lang="fr">
                  <a:solidFill>
                    <a:srgbClr val="EDB85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RESULT</a:t>
              </a:r>
              <a:endParaRPr b="1">
                <a:solidFill>
                  <a:srgbClr val="EDB85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>
                <a:solidFill>
                  <a:srgbClr val="EDB85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173" name="Google Shape;17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25" y="4748250"/>
            <a:ext cx="1078095" cy="296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20"/>
          <p:cNvGrpSpPr/>
          <p:nvPr/>
        </p:nvGrpSpPr>
        <p:grpSpPr>
          <a:xfrm>
            <a:off x="8602845" y="4748252"/>
            <a:ext cx="623027" cy="449037"/>
            <a:chOff x="8638123" y="4762363"/>
            <a:chExt cx="623027" cy="449037"/>
          </a:xfrm>
        </p:grpSpPr>
        <p:sp>
          <p:nvSpPr>
            <p:cNvPr id="175" name="Google Shape;175;p20"/>
            <p:cNvSpPr txBox="1"/>
            <p:nvPr/>
          </p:nvSpPr>
          <p:spPr>
            <a:xfrm>
              <a:off x="8638123" y="4762363"/>
              <a:ext cx="486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fld id="{00000000-1234-1234-1234-123412341234}" type="slidenum">
                <a:rPr b="1" i="0" lang="fr" sz="11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‹#›</a:t>
              </a:fld>
              <a:endParaRPr b="1" i="0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76" name="Google Shape;176;p20"/>
            <p:cNvCxnSpPr/>
            <p:nvPr/>
          </p:nvCxnSpPr>
          <p:spPr>
            <a:xfrm flipH="1" rot="10800000">
              <a:off x="8928600" y="4875200"/>
              <a:ext cx="56700" cy="205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7" name="Google Shape;177;p20"/>
            <p:cNvSpPr txBox="1"/>
            <p:nvPr/>
          </p:nvSpPr>
          <p:spPr>
            <a:xfrm>
              <a:off x="8886150" y="4857400"/>
              <a:ext cx="375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fr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15</a:t>
              </a:r>
              <a:endParaRPr/>
            </a:p>
          </p:txBody>
        </p:sp>
      </p:grpSp>
      <p:sp>
        <p:nvSpPr>
          <p:cNvPr id="178" name="Google Shape;178;p20"/>
          <p:cNvSpPr txBox="1"/>
          <p:nvPr/>
        </p:nvSpPr>
        <p:spPr>
          <a:xfrm>
            <a:off x="38" y="4826006"/>
            <a:ext cx="91440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Antonin Winterstein - Killian Maxel </a:t>
            </a:r>
            <a:r>
              <a:rPr b="0" i="0" lang="fr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| </a:t>
            </a:r>
            <a:r>
              <a:rPr lang="fr" sz="1000">
                <a:latin typeface="Open Sans"/>
                <a:ea typeface="Open Sans"/>
                <a:cs typeface="Open Sans"/>
                <a:sym typeface="Open Sans"/>
              </a:rPr>
              <a:t>MSC project</a:t>
            </a:r>
            <a:r>
              <a:rPr lang="fr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| </a:t>
            </a:r>
            <a:r>
              <a:rPr lang="fr" sz="1000">
                <a:latin typeface="Open Sans"/>
                <a:ea typeface="Open Sans"/>
                <a:cs typeface="Open Sans"/>
                <a:sym typeface="Open Sans"/>
              </a:rPr>
              <a:t>Master IoT</a:t>
            </a:r>
            <a:r>
              <a:rPr lang="fr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fr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202</a:t>
            </a:r>
            <a:r>
              <a:rPr lang="fr" sz="1000"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b="0" i="0" lang="fr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-202</a:t>
            </a:r>
            <a:r>
              <a:rPr lang="fr" sz="1000"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9" name="Google Shape;17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288" y="779550"/>
            <a:ext cx="5217280" cy="297960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0" name="Google Shape;18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7954" y="171450"/>
            <a:ext cx="2148968" cy="452120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1" name="Google Shape;181;p20"/>
          <p:cNvSpPr txBox="1"/>
          <p:nvPr/>
        </p:nvSpPr>
        <p:spPr>
          <a:xfrm>
            <a:off x="384300" y="3810700"/>
            <a:ext cx="52173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>
                <a:latin typeface="Montserrat"/>
                <a:ea typeface="Montserrat"/>
                <a:cs typeface="Montserrat"/>
                <a:sym typeface="Montserrat"/>
              </a:rPr>
              <a:t>Each value is the duration to go from point A to point B</a:t>
            </a:r>
            <a:endParaRPr i="1"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>
                <a:latin typeface="Montserrat"/>
                <a:ea typeface="Montserrat"/>
                <a:cs typeface="Montserrat"/>
                <a:sym typeface="Montserrat"/>
              </a:rPr>
              <a:t>(if A=B then 0) (same value from point B to point A)</a:t>
            </a:r>
            <a:endParaRPr i="1"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>
                <a:latin typeface="Montserrat"/>
                <a:ea typeface="Montserrat"/>
                <a:cs typeface="Montserrat"/>
                <a:sym typeface="Montserrat"/>
              </a:rPr>
              <a:t>matrix symmetry, reflexivity and transitivity are checked at launch</a:t>
            </a:r>
            <a:endParaRPr i="1"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/>
          <p:nvPr/>
        </p:nvSpPr>
        <p:spPr>
          <a:xfrm>
            <a:off x="311363" y="228600"/>
            <a:ext cx="3745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latin typeface="Montserrat"/>
                <a:ea typeface="Montserrat"/>
                <a:cs typeface="Montserrat"/>
                <a:sym typeface="Montserrat"/>
              </a:rPr>
              <a:t>GRAPH REPRESENTATION</a:t>
            </a:r>
            <a:endParaRPr b="1" sz="17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7" name="Google Shape;187;p21"/>
          <p:cNvCxnSpPr/>
          <p:nvPr/>
        </p:nvCxnSpPr>
        <p:spPr>
          <a:xfrm>
            <a:off x="378137" y="669980"/>
            <a:ext cx="1312800" cy="0"/>
          </a:xfrm>
          <a:prstGeom prst="straightConnector1">
            <a:avLst/>
          </a:prstGeom>
          <a:noFill/>
          <a:ln cap="flat" cmpd="sng" w="38100">
            <a:solidFill>
              <a:srgbClr val="EDB85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88" name="Google Shape;188;p21"/>
          <p:cNvGrpSpPr/>
          <p:nvPr/>
        </p:nvGrpSpPr>
        <p:grpSpPr>
          <a:xfrm>
            <a:off x="8623270" y="171450"/>
            <a:ext cx="268200" cy="4979100"/>
            <a:chOff x="11497693" y="228600"/>
            <a:chExt cx="357600" cy="6638800"/>
          </a:xfrm>
        </p:grpSpPr>
        <p:cxnSp>
          <p:nvCxnSpPr>
            <p:cNvPr id="189" name="Google Shape;189;p21"/>
            <p:cNvCxnSpPr/>
            <p:nvPr/>
          </p:nvCxnSpPr>
          <p:spPr>
            <a:xfrm rot="10800000">
              <a:off x="11609690" y="4223800"/>
              <a:ext cx="0" cy="2643600"/>
            </a:xfrm>
            <a:prstGeom prst="straightConnector1">
              <a:avLst/>
            </a:prstGeom>
            <a:noFill/>
            <a:ln cap="flat" cmpd="sng" w="38100">
              <a:solidFill>
                <a:srgbClr val="EDB85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90" name="Google Shape;190;p21"/>
            <p:cNvSpPr txBox="1"/>
            <p:nvPr/>
          </p:nvSpPr>
          <p:spPr>
            <a:xfrm rot="5400000">
              <a:off x="9696193" y="2030100"/>
              <a:ext cx="3960600" cy="35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lang="fr">
                  <a:solidFill>
                    <a:srgbClr val="EDB85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ANALYSIS</a:t>
              </a:r>
              <a:endParaRPr b="1">
                <a:solidFill>
                  <a:srgbClr val="EDB85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>
                <a:solidFill>
                  <a:srgbClr val="EDB85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191" name="Google Shape;1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25" y="4748250"/>
            <a:ext cx="1078095" cy="296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p21"/>
          <p:cNvGrpSpPr/>
          <p:nvPr/>
        </p:nvGrpSpPr>
        <p:grpSpPr>
          <a:xfrm>
            <a:off x="8602845" y="4748252"/>
            <a:ext cx="623027" cy="449037"/>
            <a:chOff x="8638123" y="4762363"/>
            <a:chExt cx="623027" cy="449037"/>
          </a:xfrm>
        </p:grpSpPr>
        <p:sp>
          <p:nvSpPr>
            <p:cNvPr id="193" name="Google Shape;193;p21"/>
            <p:cNvSpPr txBox="1"/>
            <p:nvPr/>
          </p:nvSpPr>
          <p:spPr>
            <a:xfrm>
              <a:off x="8638123" y="4762363"/>
              <a:ext cx="486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fld id="{00000000-1234-1234-1234-123412341234}" type="slidenum">
                <a:rPr b="1" i="0" lang="fr" sz="11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‹#›</a:t>
              </a:fld>
              <a:endParaRPr b="1" i="0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94" name="Google Shape;194;p21"/>
            <p:cNvCxnSpPr/>
            <p:nvPr/>
          </p:nvCxnSpPr>
          <p:spPr>
            <a:xfrm flipH="1" rot="10800000">
              <a:off x="8928600" y="4875200"/>
              <a:ext cx="56700" cy="205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5" name="Google Shape;195;p21"/>
            <p:cNvSpPr txBox="1"/>
            <p:nvPr/>
          </p:nvSpPr>
          <p:spPr>
            <a:xfrm>
              <a:off x="8886150" y="4857400"/>
              <a:ext cx="375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fr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15</a:t>
              </a:r>
              <a:endParaRPr/>
            </a:p>
          </p:txBody>
        </p:sp>
      </p:grpSp>
      <p:sp>
        <p:nvSpPr>
          <p:cNvPr id="196" name="Google Shape;196;p21"/>
          <p:cNvSpPr txBox="1"/>
          <p:nvPr/>
        </p:nvSpPr>
        <p:spPr>
          <a:xfrm>
            <a:off x="3662275" y="4222925"/>
            <a:ext cx="36525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latin typeface="Montserrat"/>
                <a:ea typeface="Montserrat"/>
                <a:cs typeface="Montserrat"/>
                <a:sym typeface="Montserrat"/>
              </a:rPr>
              <a:t>output of .dot file using our matrix (reduced to 5 states for visibility)</a:t>
            </a:r>
            <a:endParaRPr i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i="1" lang="fr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link to full graph</a:t>
            </a:r>
            <a:r>
              <a:rPr i="1" lang="fr" sz="1200"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i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7" name="Google Shape;197;p21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2263" y="76200"/>
            <a:ext cx="4150908" cy="40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1"/>
          <p:cNvSpPr txBox="1"/>
          <p:nvPr/>
        </p:nvSpPr>
        <p:spPr>
          <a:xfrm>
            <a:off x="357875" y="981100"/>
            <a:ext cx="3101400" cy="2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From location 0 to location 1, duration of 5 minutes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From location 1 to location 0, duration of 5 minutes (so </a:t>
            </a:r>
            <a:r>
              <a:rPr b="1" lang="fr" sz="1200">
                <a:latin typeface="Montserrat"/>
                <a:ea typeface="Montserrat"/>
                <a:cs typeface="Montserrat"/>
                <a:sym typeface="Montserrat"/>
              </a:rPr>
              <a:t>symmetry</a:t>
            </a: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From location 0 to location 0, duration of 0 minutes (</a:t>
            </a:r>
            <a:r>
              <a:rPr b="1" lang="fr" sz="1200">
                <a:latin typeface="Montserrat"/>
                <a:ea typeface="Montserrat"/>
                <a:cs typeface="Montserrat"/>
                <a:sym typeface="Montserrat"/>
              </a:rPr>
              <a:t>reflexivity</a:t>
            </a: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" name="Google Shape;199;p21"/>
          <p:cNvSpPr txBox="1"/>
          <p:nvPr/>
        </p:nvSpPr>
        <p:spPr>
          <a:xfrm>
            <a:off x="519100" y="3075225"/>
            <a:ext cx="3101400" cy="15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latin typeface="Montserrat"/>
                <a:ea typeface="Montserrat"/>
                <a:cs typeface="Montserrat"/>
                <a:sym typeface="Montserrat"/>
              </a:rPr>
              <a:t>Transitivity </a:t>
            </a: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in our case means that if we have (i,j) and (j,k), we should also have (i,k). In our graph, this principle explains why (0,3) = 6 despite the absence of direct binary relations.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that’s why (i,j) + (j,k) != (i,k) in many cases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" name="Google Shape;200;p21"/>
          <p:cNvSpPr txBox="1"/>
          <p:nvPr/>
        </p:nvSpPr>
        <p:spPr>
          <a:xfrm>
            <a:off x="38" y="4826006"/>
            <a:ext cx="91440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Antonin Winterstein - Killian Maxel </a:t>
            </a:r>
            <a:r>
              <a:rPr b="0" i="0" lang="fr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| </a:t>
            </a:r>
            <a:r>
              <a:rPr lang="fr" sz="1000">
                <a:latin typeface="Open Sans"/>
                <a:ea typeface="Open Sans"/>
                <a:cs typeface="Open Sans"/>
                <a:sym typeface="Open Sans"/>
              </a:rPr>
              <a:t>MSC project</a:t>
            </a:r>
            <a:r>
              <a:rPr lang="fr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| </a:t>
            </a:r>
            <a:r>
              <a:rPr lang="fr" sz="1000">
                <a:latin typeface="Open Sans"/>
                <a:ea typeface="Open Sans"/>
                <a:cs typeface="Open Sans"/>
                <a:sym typeface="Open Sans"/>
              </a:rPr>
              <a:t>Master IoT</a:t>
            </a:r>
            <a:r>
              <a:rPr lang="fr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fr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202</a:t>
            </a:r>
            <a:r>
              <a:rPr lang="fr" sz="1000"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b="0" i="0" lang="fr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-202</a:t>
            </a:r>
            <a:r>
              <a:rPr lang="fr" sz="1000"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